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7" r:id="rId3"/>
    <p:sldId id="280" r:id="rId5"/>
    <p:sldId id="282" r:id="rId6"/>
    <p:sldId id="277" r:id="rId7"/>
    <p:sldId id="299" r:id="rId8"/>
    <p:sldId id="330" r:id="rId9"/>
    <p:sldId id="331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D0CA"/>
    <a:srgbClr val="0D1325"/>
    <a:srgbClr val="8EE0DC"/>
    <a:srgbClr val="2A9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2" autoAdjust="0"/>
    <p:restoredTop sz="96366" autoAdjust="0"/>
  </p:normalViewPr>
  <p:slideViewPr>
    <p:cSldViewPr snapToGrid="0" showGuides="1">
      <p:cViewPr varScale="1">
        <p:scale>
          <a:sx n="110" d="100"/>
          <a:sy n="110" d="100"/>
        </p:scale>
        <p:origin x="726" y="114"/>
      </p:cViewPr>
      <p:guideLst>
        <p:guide orient="horz" pos="21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CDDB4-6553-4F69-92A5-864D752883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8594" t="65577" b="15737"/>
          <a:stretch>
            <a:fillRect/>
          </a:stretch>
        </p:blipFill>
        <p:spPr>
          <a:xfrm>
            <a:off x="0" y="0"/>
            <a:ext cx="6289658" cy="374332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61" y="901699"/>
            <a:ext cx="5402077" cy="54070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/>
          <a:srcRect b="67550"/>
          <a:stretch>
            <a:fillRect/>
          </a:stretch>
        </p:blipFill>
        <p:spPr>
          <a:xfrm rot="19048470">
            <a:off x="7724422" y="2530588"/>
            <a:ext cx="10013678" cy="3252438"/>
          </a:xfrm>
          <a:custGeom>
            <a:avLst/>
            <a:gdLst>
              <a:gd name="connsiteX0" fmla="*/ 5766606 w 10013678"/>
              <a:gd name="connsiteY0" fmla="*/ 0 h 3252438"/>
              <a:gd name="connsiteX1" fmla="*/ 2783632 w 10013678"/>
              <a:gd name="connsiteY1" fmla="*/ 3252438 h 3252438"/>
              <a:gd name="connsiteX2" fmla="*/ 0 w 10013678"/>
              <a:gd name="connsiteY2" fmla="*/ 699430 h 3252438"/>
              <a:gd name="connsiteX3" fmla="*/ 0 w 10013678"/>
              <a:gd name="connsiteY3" fmla="*/ 0 h 3252438"/>
              <a:gd name="connsiteX4" fmla="*/ 10013678 w 10013678"/>
              <a:gd name="connsiteY4" fmla="*/ 0 h 3252438"/>
              <a:gd name="connsiteX5" fmla="*/ 10013678 w 10013678"/>
              <a:gd name="connsiteY5" fmla="*/ 229291 h 3252438"/>
              <a:gd name="connsiteX6" fmla="*/ 9763673 w 10013678"/>
              <a:gd name="connsiteY6" fmla="*/ 0 h 32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678" h="3252438">
                <a:moveTo>
                  <a:pt x="5766606" y="0"/>
                </a:moveTo>
                <a:lnTo>
                  <a:pt x="2783632" y="3252438"/>
                </a:lnTo>
                <a:lnTo>
                  <a:pt x="0" y="699430"/>
                </a:lnTo>
                <a:lnTo>
                  <a:pt x="0" y="0"/>
                </a:lnTo>
                <a:close/>
                <a:moveTo>
                  <a:pt x="10013678" y="0"/>
                </a:moveTo>
                <a:lnTo>
                  <a:pt x="10013678" y="229291"/>
                </a:lnTo>
                <a:lnTo>
                  <a:pt x="9763673" y="0"/>
                </a:lnTo>
                <a:close/>
              </a:path>
            </a:pathLst>
          </a:custGeom>
        </p:spPr>
      </p:pic>
      <p:sp>
        <p:nvSpPr>
          <p:cNvPr id="50" name="矩形 49"/>
          <p:cNvSpPr/>
          <p:nvPr/>
        </p:nvSpPr>
        <p:spPr>
          <a:xfrm>
            <a:off x="-3475355" y="1087495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D1325"/>
              </a:gs>
              <a:gs pos="0">
                <a:srgbClr val="0D1325">
                  <a:alpha val="50000"/>
                </a:srgbClr>
              </a:gs>
              <a:gs pos="44000">
                <a:srgbClr val="0D1325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2033069" y="1846213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zh-CN" alt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739709" y="1957808"/>
            <a:ext cx="37201" cy="1671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809697" y="1825438"/>
            <a:ext cx="5683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b="1" dirty="0">
                <a:solidFill>
                  <a:schemeClr val="bg1"/>
                </a:solidFill>
              </a:rPr>
              <a:t>WebGL</a:t>
            </a:r>
            <a:r>
              <a:rPr lang="zh-CN" altLang="en-US" sz="5400" b="1" dirty="0">
                <a:solidFill>
                  <a:schemeClr val="bg1"/>
                </a:solidFill>
              </a:rPr>
              <a:t>高级课程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902952" y="2581752"/>
            <a:ext cx="509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WebGL Advanced Course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直接连接符 93"/>
          <p:cNvCxnSpPr/>
          <p:nvPr/>
        </p:nvCxnSpPr>
        <p:spPr>
          <a:xfrm>
            <a:off x="4902952" y="3020013"/>
            <a:ext cx="5098967" cy="0"/>
          </a:xfrm>
          <a:prstGeom prst="line">
            <a:avLst/>
          </a:prstGeom>
          <a:ln w="22225">
            <a:solidFill>
              <a:schemeClr val="bg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500411" y="4645024"/>
            <a:ext cx="367373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讲解人：冰老师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讲解时间：</a:t>
            </a:r>
            <a:r>
              <a:rPr lang="en-US" altLang="zh-CN" sz="2400" dirty="0">
                <a:solidFill>
                  <a:schemeClr val="bg1"/>
                </a:solidFill>
              </a:rPr>
              <a:t>20221220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02952" y="3094118"/>
            <a:ext cx="509896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54D0CA"/>
                </a:solidFill>
              </a:rPr>
              <a:t>WebGL </a:t>
            </a:r>
            <a:r>
              <a:rPr lang="zh-CN" sz="2800" dirty="0">
                <a:solidFill>
                  <a:srgbClr val="54D0CA"/>
                </a:solidFill>
              </a:rPr>
              <a:t>视口变换</a:t>
            </a:r>
            <a:endParaRPr lang="zh-CN" sz="2800" dirty="0">
              <a:solidFill>
                <a:srgbClr val="54D0CA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92080" y="4332605"/>
            <a:ext cx="1750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WebGL</a:t>
            </a:r>
            <a:r>
              <a:rPr lang="zh-CN" altLang="en-US">
                <a:solidFill>
                  <a:schemeClr val="bg1"/>
                </a:solidFill>
              </a:rPr>
              <a:t>交流群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65226"/>
            <a:ext cx="2492392" cy="3181777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520" y="4700905"/>
            <a:ext cx="2189480" cy="2139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4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7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 animBg="1"/>
          <p:bldP spid="55" grpId="0"/>
          <p:bldP spid="5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7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 animBg="1"/>
          <p:bldP spid="55" grpId="0"/>
          <p:bldP spid="5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639558" y="327715"/>
            <a:ext cx="1005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dirty="0">
                <a:solidFill>
                  <a:prstClr val="white"/>
                </a:solidFill>
              </a:rPr>
              <a:t>目录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4656050" y="2583202"/>
            <a:ext cx="3471549" cy="64643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sz="3600" dirty="0">
                <a:ea typeface="微软雅黑" panose="020B0503020204020204" pitchFamily="34" charset="-122"/>
              </a:rPr>
              <a:t>视口变换</a:t>
            </a:r>
            <a:endParaRPr sz="3600" dirty="0">
              <a:ea typeface="微软雅黑" panose="020B0503020204020204" pitchFamily="34" charset="-122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4656050" y="3550093"/>
            <a:ext cx="3216744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zh-CN" altLang="en-US" sz="3600" dirty="0">
                <a:ea typeface="微软雅黑" panose="020B0503020204020204" pitchFamily="34" charset="-122"/>
              </a:rPr>
              <a:t>公式推导</a:t>
            </a:r>
            <a:endParaRPr lang="zh-CN" altLang="en-US" sz="3600" dirty="0">
              <a:ea typeface="微软雅黑" panose="020B0503020204020204" pitchFamily="34" charset="-122"/>
            </a:endParaRPr>
          </a:p>
        </p:txBody>
      </p:sp>
      <p:sp>
        <p:nvSpPr>
          <p:cNvPr id="39" name="Oval 48"/>
          <p:cNvSpPr>
            <a:spLocks noChangeAspect="1"/>
          </p:cNvSpPr>
          <p:nvPr/>
        </p:nvSpPr>
        <p:spPr>
          <a:xfrm>
            <a:off x="3674066" y="2268108"/>
            <a:ext cx="618970" cy="619488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Oval 47"/>
          <p:cNvSpPr>
            <a:spLocks noChangeAspect="1"/>
          </p:cNvSpPr>
          <p:nvPr/>
        </p:nvSpPr>
        <p:spPr>
          <a:xfrm>
            <a:off x="3647897" y="2568430"/>
            <a:ext cx="804661" cy="805334"/>
          </a:xfrm>
          <a:prstGeom prst="ellipse">
            <a:avLst/>
          </a:pr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Oval 48"/>
          <p:cNvSpPr>
            <a:spLocks noChangeAspect="1"/>
          </p:cNvSpPr>
          <p:nvPr/>
        </p:nvSpPr>
        <p:spPr>
          <a:xfrm>
            <a:off x="3740741" y="2635954"/>
            <a:ext cx="618970" cy="619488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sym typeface="+mn-ea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2" name="Oval 47"/>
          <p:cNvSpPr>
            <a:spLocks noChangeAspect="1"/>
          </p:cNvSpPr>
          <p:nvPr/>
        </p:nvSpPr>
        <p:spPr>
          <a:xfrm>
            <a:off x="3647897" y="3471682"/>
            <a:ext cx="804661" cy="805334"/>
          </a:xfrm>
          <a:prstGeom prst="ellipse">
            <a:avLst/>
          </a:pr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Oval 48"/>
          <p:cNvSpPr>
            <a:spLocks noChangeAspect="1"/>
          </p:cNvSpPr>
          <p:nvPr/>
        </p:nvSpPr>
        <p:spPr>
          <a:xfrm>
            <a:off x="3740741" y="3539206"/>
            <a:ext cx="618970" cy="619488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5415418" y="3523200"/>
            <a:ext cx="3581728" cy="5848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sz="3200">
                <a:ea typeface="微软雅黑" panose="020B0503020204020204" pitchFamily="34" charset="-122"/>
                <a:sym typeface="+mn-ea"/>
              </a:rPr>
              <a:t>视口变换</a:t>
            </a:r>
            <a:endParaRPr lang="zh-CN" altLang="en-US" sz="3200" dirty="0">
              <a:ea typeface="微软雅黑" panose="020B0503020204020204" pitchFamily="34" charset="-122"/>
            </a:endParaRPr>
          </a:p>
        </p:txBody>
      </p:sp>
      <p:grpSp>
        <p:nvGrpSpPr>
          <p:cNvPr id="64" name="Group 1"/>
          <p:cNvGrpSpPr/>
          <p:nvPr/>
        </p:nvGrpSpPr>
        <p:grpSpPr>
          <a:xfrm>
            <a:off x="-2982769" y="3616264"/>
            <a:ext cx="6950890" cy="7035260"/>
            <a:chOff x="4297681" y="2137013"/>
            <a:chExt cx="3596640" cy="3640296"/>
          </a:xfrm>
        </p:grpSpPr>
        <p:sp>
          <p:nvSpPr>
            <p:cNvPr id="65" name="Line 699"/>
            <p:cNvSpPr>
              <a:spLocks noChangeShapeType="1"/>
            </p:cNvSpPr>
            <p:nvPr/>
          </p:nvSpPr>
          <p:spPr bwMode="auto">
            <a:xfrm flipH="1" flipV="1">
              <a:off x="6010042" y="2137013"/>
              <a:ext cx="971473" cy="229223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700"/>
            <p:cNvSpPr/>
            <p:nvPr/>
          </p:nvSpPr>
          <p:spPr bwMode="auto">
            <a:xfrm>
              <a:off x="6981517" y="2366236"/>
              <a:ext cx="912804" cy="1547262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01"/>
            <p:cNvSpPr/>
            <p:nvPr/>
          </p:nvSpPr>
          <p:spPr bwMode="auto">
            <a:xfrm>
              <a:off x="5240505" y="3913500"/>
              <a:ext cx="2653816" cy="1863809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Line 702"/>
            <p:cNvSpPr>
              <a:spLocks noChangeShapeType="1"/>
            </p:cNvSpPr>
            <p:nvPr/>
          </p:nvSpPr>
          <p:spPr bwMode="auto">
            <a:xfrm>
              <a:off x="4440949" y="4633919"/>
              <a:ext cx="799556" cy="10205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703"/>
            <p:cNvSpPr/>
            <p:nvPr/>
          </p:nvSpPr>
          <p:spPr bwMode="auto">
            <a:xfrm>
              <a:off x="4297681" y="3149337"/>
              <a:ext cx="143268" cy="148458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Line 704"/>
            <p:cNvSpPr>
              <a:spLocks noChangeShapeType="1"/>
            </p:cNvSpPr>
            <p:nvPr/>
          </p:nvSpPr>
          <p:spPr bwMode="auto">
            <a:xfrm flipH="1">
              <a:off x="5114925" y="2137013"/>
              <a:ext cx="895116" cy="2966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705"/>
            <p:cNvSpPr/>
            <p:nvPr/>
          </p:nvSpPr>
          <p:spPr bwMode="auto">
            <a:xfrm>
              <a:off x="5112461" y="2348476"/>
              <a:ext cx="1871166" cy="103615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06"/>
            <p:cNvSpPr/>
            <p:nvPr/>
          </p:nvSpPr>
          <p:spPr bwMode="auto">
            <a:xfrm>
              <a:off x="4997636" y="4060857"/>
              <a:ext cx="242869" cy="1593654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707"/>
            <p:cNvSpPr/>
            <p:nvPr/>
          </p:nvSpPr>
          <p:spPr bwMode="auto">
            <a:xfrm>
              <a:off x="4997636" y="2442645"/>
              <a:ext cx="180104" cy="1618213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708"/>
            <p:cNvSpPr/>
            <p:nvPr/>
          </p:nvSpPr>
          <p:spPr bwMode="auto">
            <a:xfrm>
              <a:off x="5963651" y="4745799"/>
              <a:ext cx="409345" cy="1031510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709"/>
            <p:cNvSpPr/>
            <p:nvPr/>
          </p:nvSpPr>
          <p:spPr bwMode="auto">
            <a:xfrm>
              <a:off x="5963652" y="2348500"/>
              <a:ext cx="450260" cy="2397304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710"/>
            <p:cNvSpPr>
              <a:spLocks noChangeShapeType="1"/>
            </p:cNvSpPr>
            <p:nvPr/>
          </p:nvSpPr>
          <p:spPr bwMode="auto">
            <a:xfrm>
              <a:off x="6010042" y="2137015"/>
              <a:ext cx="24560" cy="21148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711"/>
            <p:cNvSpPr>
              <a:spLocks noChangeShapeType="1"/>
            </p:cNvSpPr>
            <p:nvPr/>
          </p:nvSpPr>
          <p:spPr bwMode="auto">
            <a:xfrm flipH="1">
              <a:off x="4368632" y="2434349"/>
              <a:ext cx="751816" cy="71507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712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12851" cy="9687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713"/>
            <p:cNvSpPr>
              <a:spLocks noChangeShapeType="1"/>
            </p:cNvSpPr>
            <p:nvPr/>
          </p:nvSpPr>
          <p:spPr bwMode="auto">
            <a:xfrm flipH="1" flipV="1">
              <a:off x="6981510" y="2366234"/>
              <a:ext cx="237017" cy="63173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714"/>
            <p:cNvSpPr>
              <a:spLocks noChangeShapeType="1"/>
            </p:cNvSpPr>
            <p:nvPr/>
          </p:nvSpPr>
          <p:spPr bwMode="auto">
            <a:xfrm flipH="1" flipV="1">
              <a:off x="7214834" y="2997969"/>
              <a:ext cx="466634" cy="818657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715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0465" cy="110245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716"/>
            <p:cNvSpPr/>
            <p:nvPr/>
          </p:nvSpPr>
          <p:spPr bwMode="auto">
            <a:xfrm>
              <a:off x="5963652" y="4745802"/>
              <a:ext cx="1738283" cy="328828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717"/>
            <p:cNvSpPr>
              <a:spLocks noChangeShapeType="1"/>
            </p:cNvSpPr>
            <p:nvPr/>
          </p:nvSpPr>
          <p:spPr bwMode="auto">
            <a:xfrm>
              <a:off x="4997636" y="4060859"/>
              <a:ext cx="966016" cy="68494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718"/>
            <p:cNvSpPr>
              <a:spLocks noChangeShapeType="1"/>
            </p:cNvSpPr>
            <p:nvPr/>
          </p:nvSpPr>
          <p:spPr bwMode="auto">
            <a:xfrm>
              <a:off x="4368632" y="3149421"/>
              <a:ext cx="629002" cy="91143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719"/>
            <p:cNvSpPr>
              <a:spLocks noChangeShapeType="1"/>
            </p:cNvSpPr>
            <p:nvPr/>
          </p:nvSpPr>
          <p:spPr bwMode="auto">
            <a:xfrm flipH="1">
              <a:off x="4368634" y="2944756"/>
              <a:ext cx="809106" cy="20466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720"/>
            <p:cNvSpPr>
              <a:spLocks noChangeShapeType="1"/>
            </p:cNvSpPr>
            <p:nvPr/>
          </p:nvSpPr>
          <p:spPr bwMode="auto">
            <a:xfrm flipH="1">
              <a:off x="5177742" y="2348501"/>
              <a:ext cx="856862" cy="59625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721"/>
            <p:cNvSpPr>
              <a:spLocks noChangeShapeType="1"/>
            </p:cNvSpPr>
            <p:nvPr/>
          </p:nvSpPr>
          <p:spPr bwMode="auto">
            <a:xfrm flipH="1" flipV="1">
              <a:off x="6034604" y="2348500"/>
              <a:ext cx="1180232" cy="649470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722"/>
            <p:cNvSpPr/>
            <p:nvPr/>
          </p:nvSpPr>
          <p:spPr bwMode="auto">
            <a:xfrm>
              <a:off x="7214833" y="2997968"/>
              <a:ext cx="573059" cy="798191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23"/>
            <p:cNvSpPr/>
            <p:nvPr/>
          </p:nvSpPr>
          <p:spPr bwMode="auto">
            <a:xfrm>
              <a:off x="7193002" y="2997968"/>
              <a:ext cx="491195" cy="2076661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724"/>
            <p:cNvSpPr>
              <a:spLocks noChangeShapeType="1"/>
            </p:cNvSpPr>
            <p:nvPr/>
          </p:nvSpPr>
          <p:spPr bwMode="auto">
            <a:xfrm flipV="1">
              <a:off x="6413914" y="2997968"/>
              <a:ext cx="800921" cy="25651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725"/>
            <p:cNvSpPr>
              <a:spLocks noChangeShapeType="1"/>
            </p:cNvSpPr>
            <p:nvPr/>
          </p:nvSpPr>
          <p:spPr bwMode="auto">
            <a:xfrm flipV="1">
              <a:off x="4997634" y="3254480"/>
              <a:ext cx="1416278" cy="8172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26"/>
            <p:cNvSpPr/>
            <p:nvPr/>
          </p:nvSpPr>
          <p:spPr bwMode="auto">
            <a:xfrm>
              <a:off x="4440949" y="4071773"/>
              <a:ext cx="753165" cy="1069713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728"/>
            <p:cNvSpPr>
              <a:spLocks noChangeShapeType="1"/>
            </p:cNvSpPr>
            <p:nvPr/>
          </p:nvSpPr>
          <p:spPr bwMode="auto">
            <a:xfrm flipH="1">
              <a:off x="5194114" y="4745801"/>
              <a:ext cx="769538" cy="39568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729"/>
            <p:cNvSpPr/>
            <p:nvPr/>
          </p:nvSpPr>
          <p:spPr bwMode="auto">
            <a:xfrm>
              <a:off x="5963654" y="3816625"/>
              <a:ext cx="1717818" cy="929177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730"/>
            <p:cNvSpPr/>
            <p:nvPr/>
          </p:nvSpPr>
          <p:spPr bwMode="auto">
            <a:xfrm>
              <a:off x="5254151" y="5500332"/>
              <a:ext cx="1756021" cy="158273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731"/>
            <p:cNvSpPr/>
            <p:nvPr/>
          </p:nvSpPr>
          <p:spPr bwMode="auto">
            <a:xfrm>
              <a:off x="5194116" y="5074626"/>
              <a:ext cx="2009806" cy="477551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732"/>
            <p:cNvSpPr>
              <a:spLocks noChangeShapeType="1"/>
            </p:cNvSpPr>
            <p:nvPr/>
          </p:nvSpPr>
          <p:spPr bwMode="auto">
            <a:xfrm>
              <a:off x="6413918" y="3254481"/>
              <a:ext cx="780454" cy="75316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733"/>
            <p:cNvSpPr>
              <a:spLocks noChangeShapeType="1"/>
            </p:cNvSpPr>
            <p:nvPr/>
          </p:nvSpPr>
          <p:spPr bwMode="auto">
            <a:xfrm>
              <a:off x="5177745" y="2944750"/>
              <a:ext cx="1236173" cy="3097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Group 1"/>
          <p:cNvGrpSpPr/>
          <p:nvPr/>
        </p:nvGrpSpPr>
        <p:grpSpPr>
          <a:xfrm>
            <a:off x="9290190" y="-3412530"/>
            <a:ext cx="5803619" cy="5874063"/>
            <a:chOff x="4297681" y="2137013"/>
            <a:chExt cx="3596640" cy="3640296"/>
          </a:xfrm>
        </p:grpSpPr>
        <p:sp>
          <p:nvSpPr>
            <p:cNvPr id="100" name="Line 699"/>
            <p:cNvSpPr>
              <a:spLocks noChangeShapeType="1"/>
            </p:cNvSpPr>
            <p:nvPr/>
          </p:nvSpPr>
          <p:spPr bwMode="auto">
            <a:xfrm flipH="1" flipV="1">
              <a:off x="6010042" y="2137013"/>
              <a:ext cx="971473" cy="229223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700"/>
            <p:cNvSpPr/>
            <p:nvPr/>
          </p:nvSpPr>
          <p:spPr bwMode="auto">
            <a:xfrm>
              <a:off x="6981517" y="2366236"/>
              <a:ext cx="912804" cy="1547262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701"/>
            <p:cNvSpPr/>
            <p:nvPr/>
          </p:nvSpPr>
          <p:spPr bwMode="auto">
            <a:xfrm>
              <a:off x="5240505" y="3913500"/>
              <a:ext cx="2653816" cy="1863809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702"/>
            <p:cNvSpPr>
              <a:spLocks noChangeShapeType="1"/>
            </p:cNvSpPr>
            <p:nvPr/>
          </p:nvSpPr>
          <p:spPr bwMode="auto">
            <a:xfrm>
              <a:off x="4440949" y="4633919"/>
              <a:ext cx="799556" cy="10205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703"/>
            <p:cNvSpPr/>
            <p:nvPr/>
          </p:nvSpPr>
          <p:spPr bwMode="auto">
            <a:xfrm>
              <a:off x="4297681" y="3149337"/>
              <a:ext cx="143268" cy="148458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704"/>
            <p:cNvSpPr>
              <a:spLocks noChangeShapeType="1"/>
            </p:cNvSpPr>
            <p:nvPr/>
          </p:nvSpPr>
          <p:spPr bwMode="auto">
            <a:xfrm flipH="1">
              <a:off x="5114925" y="2137013"/>
              <a:ext cx="895116" cy="2966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705"/>
            <p:cNvSpPr/>
            <p:nvPr/>
          </p:nvSpPr>
          <p:spPr bwMode="auto">
            <a:xfrm>
              <a:off x="5114925" y="2340343"/>
              <a:ext cx="1871166" cy="103615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706"/>
            <p:cNvSpPr/>
            <p:nvPr/>
          </p:nvSpPr>
          <p:spPr bwMode="auto">
            <a:xfrm>
              <a:off x="4997636" y="4060857"/>
              <a:ext cx="242869" cy="1593654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707"/>
            <p:cNvSpPr/>
            <p:nvPr/>
          </p:nvSpPr>
          <p:spPr bwMode="auto">
            <a:xfrm>
              <a:off x="4997636" y="2442645"/>
              <a:ext cx="180104" cy="1618213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708"/>
            <p:cNvSpPr/>
            <p:nvPr/>
          </p:nvSpPr>
          <p:spPr bwMode="auto">
            <a:xfrm>
              <a:off x="5963651" y="4745799"/>
              <a:ext cx="409345" cy="1031510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709"/>
            <p:cNvSpPr/>
            <p:nvPr/>
          </p:nvSpPr>
          <p:spPr bwMode="auto">
            <a:xfrm>
              <a:off x="5963652" y="2348500"/>
              <a:ext cx="450260" cy="2397304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Line 710"/>
            <p:cNvSpPr>
              <a:spLocks noChangeShapeType="1"/>
            </p:cNvSpPr>
            <p:nvPr/>
          </p:nvSpPr>
          <p:spPr bwMode="auto">
            <a:xfrm>
              <a:off x="6010042" y="2137015"/>
              <a:ext cx="24560" cy="21148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711"/>
            <p:cNvSpPr>
              <a:spLocks noChangeShapeType="1"/>
            </p:cNvSpPr>
            <p:nvPr/>
          </p:nvSpPr>
          <p:spPr bwMode="auto">
            <a:xfrm flipH="1">
              <a:off x="4368632" y="2434349"/>
              <a:ext cx="751816" cy="71507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712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12851" cy="9687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713"/>
            <p:cNvSpPr>
              <a:spLocks noChangeShapeType="1"/>
            </p:cNvSpPr>
            <p:nvPr/>
          </p:nvSpPr>
          <p:spPr bwMode="auto">
            <a:xfrm flipH="1" flipV="1">
              <a:off x="6972417" y="2367473"/>
              <a:ext cx="242415" cy="63049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714"/>
            <p:cNvSpPr>
              <a:spLocks noChangeShapeType="1"/>
            </p:cNvSpPr>
            <p:nvPr/>
          </p:nvSpPr>
          <p:spPr bwMode="auto">
            <a:xfrm flipH="1" flipV="1">
              <a:off x="7214834" y="2997969"/>
              <a:ext cx="466634" cy="818657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715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0465" cy="110245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716"/>
            <p:cNvSpPr/>
            <p:nvPr/>
          </p:nvSpPr>
          <p:spPr bwMode="auto">
            <a:xfrm>
              <a:off x="5963652" y="4745802"/>
              <a:ext cx="1738283" cy="328828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717"/>
            <p:cNvSpPr>
              <a:spLocks noChangeShapeType="1"/>
            </p:cNvSpPr>
            <p:nvPr/>
          </p:nvSpPr>
          <p:spPr bwMode="auto">
            <a:xfrm>
              <a:off x="4997636" y="4060859"/>
              <a:ext cx="966016" cy="68494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718"/>
            <p:cNvSpPr>
              <a:spLocks noChangeShapeType="1"/>
            </p:cNvSpPr>
            <p:nvPr/>
          </p:nvSpPr>
          <p:spPr bwMode="auto">
            <a:xfrm>
              <a:off x="4368632" y="3149421"/>
              <a:ext cx="629002" cy="91143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719"/>
            <p:cNvSpPr>
              <a:spLocks noChangeShapeType="1"/>
            </p:cNvSpPr>
            <p:nvPr/>
          </p:nvSpPr>
          <p:spPr bwMode="auto">
            <a:xfrm flipH="1">
              <a:off x="4368634" y="2944756"/>
              <a:ext cx="809106" cy="20466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720"/>
            <p:cNvSpPr>
              <a:spLocks noChangeShapeType="1"/>
            </p:cNvSpPr>
            <p:nvPr/>
          </p:nvSpPr>
          <p:spPr bwMode="auto">
            <a:xfrm flipH="1">
              <a:off x="5177742" y="2348501"/>
              <a:ext cx="856862" cy="59625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721"/>
            <p:cNvSpPr>
              <a:spLocks noChangeShapeType="1"/>
            </p:cNvSpPr>
            <p:nvPr/>
          </p:nvSpPr>
          <p:spPr bwMode="auto">
            <a:xfrm flipH="1" flipV="1">
              <a:off x="6034604" y="2348500"/>
              <a:ext cx="1180232" cy="649470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722"/>
            <p:cNvSpPr/>
            <p:nvPr/>
          </p:nvSpPr>
          <p:spPr bwMode="auto">
            <a:xfrm>
              <a:off x="7214833" y="2997968"/>
              <a:ext cx="573059" cy="798191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723"/>
            <p:cNvSpPr/>
            <p:nvPr/>
          </p:nvSpPr>
          <p:spPr bwMode="auto">
            <a:xfrm>
              <a:off x="7193002" y="2997968"/>
              <a:ext cx="491195" cy="2076661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724"/>
            <p:cNvSpPr>
              <a:spLocks noChangeShapeType="1"/>
            </p:cNvSpPr>
            <p:nvPr/>
          </p:nvSpPr>
          <p:spPr bwMode="auto">
            <a:xfrm flipV="1">
              <a:off x="6413914" y="2997968"/>
              <a:ext cx="800921" cy="25651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Line 725"/>
            <p:cNvSpPr>
              <a:spLocks noChangeShapeType="1"/>
            </p:cNvSpPr>
            <p:nvPr/>
          </p:nvSpPr>
          <p:spPr bwMode="auto">
            <a:xfrm flipV="1">
              <a:off x="4997634" y="3254480"/>
              <a:ext cx="1416278" cy="8172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726"/>
            <p:cNvSpPr/>
            <p:nvPr/>
          </p:nvSpPr>
          <p:spPr bwMode="auto">
            <a:xfrm>
              <a:off x="4440949" y="4071773"/>
              <a:ext cx="753165" cy="1069713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728"/>
            <p:cNvSpPr>
              <a:spLocks noChangeShapeType="1"/>
            </p:cNvSpPr>
            <p:nvPr/>
          </p:nvSpPr>
          <p:spPr bwMode="auto">
            <a:xfrm flipH="1">
              <a:off x="5194114" y="4745801"/>
              <a:ext cx="769538" cy="39568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729"/>
            <p:cNvSpPr/>
            <p:nvPr/>
          </p:nvSpPr>
          <p:spPr bwMode="auto">
            <a:xfrm>
              <a:off x="5963654" y="3816625"/>
              <a:ext cx="1717818" cy="929177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730"/>
            <p:cNvSpPr/>
            <p:nvPr/>
          </p:nvSpPr>
          <p:spPr bwMode="auto">
            <a:xfrm>
              <a:off x="5254151" y="5500332"/>
              <a:ext cx="1756021" cy="158273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731"/>
            <p:cNvSpPr/>
            <p:nvPr/>
          </p:nvSpPr>
          <p:spPr bwMode="auto">
            <a:xfrm>
              <a:off x="5194116" y="5074626"/>
              <a:ext cx="2009806" cy="477551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Line 732"/>
            <p:cNvSpPr>
              <a:spLocks noChangeShapeType="1"/>
            </p:cNvSpPr>
            <p:nvPr/>
          </p:nvSpPr>
          <p:spPr bwMode="auto">
            <a:xfrm>
              <a:off x="6413918" y="3254481"/>
              <a:ext cx="780454" cy="75316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Line 733"/>
            <p:cNvSpPr>
              <a:spLocks noChangeShapeType="1"/>
            </p:cNvSpPr>
            <p:nvPr/>
          </p:nvSpPr>
          <p:spPr bwMode="auto">
            <a:xfrm>
              <a:off x="5177745" y="2944750"/>
              <a:ext cx="1236173" cy="3097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833853" y="2609775"/>
            <a:ext cx="3784653" cy="771623"/>
            <a:chOff x="2553195" y="2109078"/>
            <a:chExt cx="3784653" cy="771623"/>
          </a:xfrm>
        </p:grpSpPr>
        <p:sp>
          <p:nvSpPr>
            <p:cNvPr id="54" name="Rectangle 1"/>
            <p:cNvSpPr/>
            <p:nvPr/>
          </p:nvSpPr>
          <p:spPr>
            <a:xfrm>
              <a:off x="2553195" y="2115243"/>
              <a:ext cx="3784653" cy="759293"/>
            </a:xfrm>
            <a:prstGeom prst="rect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5134760" y="2109078"/>
              <a:ext cx="774482" cy="77162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/>
              <a:r>
                <a:rPr lang="en-US" altLang="ko-KR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01</a:t>
              </a:r>
              <a:endParaRPr lang="en-US" altLang="ko-KR">
                <a:solidFill>
                  <a:prstClr val="white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2730285" y="2309133"/>
              <a:ext cx="2475673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en-US" altLang="ko-KR" sz="900" b="0" dirty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Lorem Ipsum is simply dummy text of the printing and typesetting industry </a:t>
              </a:r>
              <a:endParaRPr lang="en-US" altLang="ko-KR" sz="900" b="0" dirty="0">
                <a:solidFill>
                  <a:prstClr val="white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70872" y="232656"/>
            <a:ext cx="513548" cy="575736"/>
            <a:chOff x="447675" y="367239"/>
            <a:chExt cx="513548" cy="575736"/>
          </a:xfrm>
        </p:grpSpPr>
        <p:sp>
          <p:nvSpPr>
            <p:cNvPr id="30" name="等腰三角形 29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1022496" y="38783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视口变换</a:t>
            </a:r>
            <a:endParaRPr lang="zh-CN" altLang="en-US" sz="2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8985" y="2335530"/>
            <a:ext cx="1053846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屏幕坐标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屏幕坐标就是我们日常用的屏幕 他的坐标系是一个二维的，以左上角为原点，右 下分别为x正方向和y正方向的坐标系。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NDC坐标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这个坐标系的三个坐标轴的表示范围都在[-1,1]之间， 他的z轴正方向是朝屏幕里的。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5134760" y="3022503"/>
            <a:ext cx="2569739" cy="5848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zh-CN" sz="3200">
                <a:ea typeface="微软雅黑" panose="020B0503020204020204" pitchFamily="34" charset="-122"/>
                <a:sym typeface="+mn-ea"/>
              </a:rPr>
              <a:t>公式推导</a:t>
            </a:r>
            <a:endParaRPr lang="zh-CN" altLang="en-US" sz="3200" dirty="0">
              <a:ea typeface="微软雅黑" panose="020B0503020204020204" pitchFamily="34" charset="-122"/>
            </a:endParaRPr>
          </a:p>
        </p:txBody>
      </p:sp>
      <p:grpSp>
        <p:nvGrpSpPr>
          <p:cNvPr id="64" name="Group 1"/>
          <p:cNvGrpSpPr/>
          <p:nvPr/>
        </p:nvGrpSpPr>
        <p:grpSpPr>
          <a:xfrm>
            <a:off x="-2982769" y="3616264"/>
            <a:ext cx="6950890" cy="7035260"/>
            <a:chOff x="4297681" y="2137013"/>
            <a:chExt cx="3596640" cy="3640296"/>
          </a:xfrm>
        </p:grpSpPr>
        <p:sp>
          <p:nvSpPr>
            <p:cNvPr id="65" name="Line 699"/>
            <p:cNvSpPr>
              <a:spLocks noChangeShapeType="1"/>
            </p:cNvSpPr>
            <p:nvPr/>
          </p:nvSpPr>
          <p:spPr bwMode="auto">
            <a:xfrm flipH="1" flipV="1">
              <a:off x="6010042" y="2137013"/>
              <a:ext cx="971473" cy="229223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700"/>
            <p:cNvSpPr/>
            <p:nvPr/>
          </p:nvSpPr>
          <p:spPr bwMode="auto">
            <a:xfrm>
              <a:off x="6981517" y="2366236"/>
              <a:ext cx="912804" cy="1547262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01"/>
            <p:cNvSpPr/>
            <p:nvPr/>
          </p:nvSpPr>
          <p:spPr bwMode="auto">
            <a:xfrm>
              <a:off x="5240505" y="3913500"/>
              <a:ext cx="2653816" cy="1863809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Line 702"/>
            <p:cNvSpPr>
              <a:spLocks noChangeShapeType="1"/>
            </p:cNvSpPr>
            <p:nvPr/>
          </p:nvSpPr>
          <p:spPr bwMode="auto">
            <a:xfrm>
              <a:off x="4440949" y="4633919"/>
              <a:ext cx="799556" cy="10205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703"/>
            <p:cNvSpPr/>
            <p:nvPr/>
          </p:nvSpPr>
          <p:spPr bwMode="auto">
            <a:xfrm>
              <a:off x="4297681" y="3149337"/>
              <a:ext cx="143268" cy="148458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Line 704"/>
            <p:cNvSpPr>
              <a:spLocks noChangeShapeType="1"/>
            </p:cNvSpPr>
            <p:nvPr/>
          </p:nvSpPr>
          <p:spPr bwMode="auto">
            <a:xfrm flipH="1">
              <a:off x="5114925" y="2137013"/>
              <a:ext cx="895116" cy="2966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705"/>
            <p:cNvSpPr/>
            <p:nvPr/>
          </p:nvSpPr>
          <p:spPr bwMode="auto">
            <a:xfrm>
              <a:off x="5112461" y="2348476"/>
              <a:ext cx="1871166" cy="103615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06"/>
            <p:cNvSpPr/>
            <p:nvPr/>
          </p:nvSpPr>
          <p:spPr bwMode="auto">
            <a:xfrm>
              <a:off x="4997636" y="4060857"/>
              <a:ext cx="242869" cy="1593654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707"/>
            <p:cNvSpPr/>
            <p:nvPr/>
          </p:nvSpPr>
          <p:spPr bwMode="auto">
            <a:xfrm>
              <a:off x="4997636" y="2442645"/>
              <a:ext cx="180104" cy="1618213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708"/>
            <p:cNvSpPr/>
            <p:nvPr/>
          </p:nvSpPr>
          <p:spPr bwMode="auto">
            <a:xfrm>
              <a:off x="5963651" y="4745799"/>
              <a:ext cx="409345" cy="1031510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709"/>
            <p:cNvSpPr/>
            <p:nvPr/>
          </p:nvSpPr>
          <p:spPr bwMode="auto">
            <a:xfrm>
              <a:off x="5963652" y="2348500"/>
              <a:ext cx="450260" cy="2397304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710"/>
            <p:cNvSpPr>
              <a:spLocks noChangeShapeType="1"/>
            </p:cNvSpPr>
            <p:nvPr/>
          </p:nvSpPr>
          <p:spPr bwMode="auto">
            <a:xfrm>
              <a:off x="6010042" y="2137015"/>
              <a:ext cx="24560" cy="21148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711"/>
            <p:cNvSpPr>
              <a:spLocks noChangeShapeType="1"/>
            </p:cNvSpPr>
            <p:nvPr/>
          </p:nvSpPr>
          <p:spPr bwMode="auto">
            <a:xfrm flipH="1">
              <a:off x="4368632" y="2434349"/>
              <a:ext cx="751816" cy="71507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712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12851" cy="9687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713"/>
            <p:cNvSpPr>
              <a:spLocks noChangeShapeType="1"/>
            </p:cNvSpPr>
            <p:nvPr/>
          </p:nvSpPr>
          <p:spPr bwMode="auto">
            <a:xfrm flipH="1" flipV="1">
              <a:off x="6981510" y="2366234"/>
              <a:ext cx="237017" cy="63173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714"/>
            <p:cNvSpPr>
              <a:spLocks noChangeShapeType="1"/>
            </p:cNvSpPr>
            <p:nvPr/>
          </p:nvSpPr>
          <p:spPr bwMode="auto">
            <a:xfrm flipH="1" flipV="1">
              <a:off x="7214834" y="2997969"/>
              <a:ext cx="466634" cy="818657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715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0465" cy="110245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716"/>
            <p:cNvSpPr/>
            <p:nvPr/>
          </p:nvSpPr>
          <p:spPr bwMode="auto">
            <a:xfrm>
              <a:off x="5963652" y="4745802"/>
              <a:ext cx="1738283" cy="328828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717"/>
            <p:cNvSpPr>
              <a:spLocks noChangeShapeType="1"/>
            </p:cNvSpPr>
            <p:nvPr/>
          </p:nvSpPr>
          <p:spPr bwMode="auto">
            <a:xfrm>
              <a:off x="4997636" y="4060859"/>
              <a:ext cx="966016" cy="68494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718"/>
            <p:cNvSpPr>
              <a:spLocks noChangeShapeType="1"/>
            </p:cNvSpPr>
            <p:nvPr/>
          </p:nvSpPr>
          <p:spPr bwMode="auto">
            <a:xfrm>
              <a:off x="4368632" y="3149421"/>
              <a:ext cx="629002" cy="91143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719"/>
            <p:cNvSpPr>
              <a:spLocks noChangeShapeType="1"/>
            </p:cNvSpPr>
            <p:nvPr/>
          </p:nvSpPr>
          <p:spPr bwMode="auto">
            <a:xfrm flipH="1">
              <a:off x="4368634" y="2944756"/>
              <a:ext cx="809106" cy="20466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720"/>
            <p:cNvSpPr>
              <a:spLocks noChangeShapeType="1"/>
            </p:cNvSpPr>
            <p:nvPr/>
          </p:nvSpPr>
          <p:spPr bwMode="auto">
            <a:xfrm flipH="1">
              <a:off x="5177742" y="2348501"/>
              <a:ext cx="856862" cy="59625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721"/>
            <p:cNvSpPr>
              <a:spLocks noChangeShapeType="1"/>
            </p:cNvSpPr>
            <p:nvPr/>
          </p:nvSpPr>
          <p:spPr bwMode="auto">
            <a:xfrm flipH="1" flipV="1">
              <a:off x="6034604" y="2348500"/>
              <a:ext cx="1180232" cy="649470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722"/>
            <p:cNvSpPr/>
            <p:nvPr/>
          </p:nvSpPr>
          <p:spPr bwMode="auto">
            <a:xfrm>
              <a:off x="7214833" y="2997968"/>
              <a:ext cx="573059" cy="798191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23"/>
            <p:cNvSpPr/>
            <p:nvPr/>
          </p:nvSpPr>
          <p:spPr bwMode="auto">
            <a:xfrm>
              <a:off x="7193002" y="2997968"/>
              <a:ext cx="491195" cy="2076661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724"/>
            <p:cNvSpPr>
              <a:spLocks noChangeShapeType="1"/>
            </p:cNvSpPr>
            <p:nvPr/>
          </p:nvSpPr>
          <p:spPr bwMode="auto">
            <a:xfrm flipV="1">
              <a:off x="6413914" y="2997968"/>
              <a:ext cx="800921" cy="25651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725"/>
            <p:cNvSpPr>
              <a:spLocks noChangeShapeType="1"/>
            </p:cNvSpPr>
            <p:nvPr/>
          </p:nvSpPr>
          <p:spPr bwMode="auto">
            <a:xfrm flipV="1">
              <a:off x="4997634" y="3254480"/>
              <a:ext cx="1416278" cy="8172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26"/>
            <p:cNvSpPr/>
            <p:nvPr/>
          </p:nvSpPr>
          <p:spPr bwMode="auto">
            <a:xfrm>
              <a:off x="4440949" y="4071773"/>
              <a:ext cx="753165" cy="1069713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728"/>
            <p:cNvSpPr>
              <a:spLocks noChangeShapeType="1"/>
            </p:cNvSpPr>
            <p:nvPr/>
          </p:nvSpPr>
          <p:spPr bwMode="auto">
            <a:xfrm flipH="1">
              <a:off x="5194114" y="4745801"/>
              <a:ext cx="769538" cy="39568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729"/>
            <p:cNvSpPr/>
            <p:nvPr/>
          </p:nvSpPr>
          <p:spPr bwMode="auto">
            <a:xfrm>
              <a:off x="5963654" y="3816625"/>
              <a:ext cx="1717818" cy="929177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730"/>
            <p:cNvSpPr/>
            <p:nvPr/>
          </p:nvSpPr>
          <p:spPr bwMode="auto">
            <a:xfrm>
              <a:off x="5254151" y="5500332"/>
              <a:ext cx="1756021" cy="158273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731"/>
            <p:cNvSpPr/>
            <p:nvPr/>
          </p:nvSpPr>
          <p:spPr bwMode="auto">
            <a:xfrm>
              <a:off x="5194116" y="5074626"/>
              <a:ext cx="2009806" cy="477551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732"/>
            <p:cNvSpPr>
              <a:spLocks noChangeShapeType="1"/>
            </p:cNvSpPr>
            <p:nvPr/>
          </p:nvSpPr>
          <p:spPr bwMode="auto">
            <a:xfrm>
              <a:off x="6413918" y="3254481"/>
              <a:ext cx="780454" cy="75316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733"/>
            <p:cNvSpPr>
              <a:spLocks noChangeShapeType="1"/>
            </p:cNvSpPr>
            <p:nvPr/>
          </p:nvSpPr>
          <p:spPr bwMode="auto">
            <a:xfrm>
              <a:off x="5177745" y="2944750"/>
              <a:ext cx="1236173" cy="3097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Group 1"/>
          <p:cNvGrpSpPr/>
          <p:nvPr/>
        </p:nvGrpSpPr>
        <p:grpSpPr>
          <a:xfrm>
            <a:off x="9290190" y="-3412530"/>
            <a:ext cx="5803619" cy="5874063"/>
            <a:chOff x="4297681" y="2137013"/>
            <a:chExt cx="3596640" cy="3640296"/>
          </a:xfrm>
        </p:grpSpPr>
        <p:sp>
          <p:nvSpPr>
            <p:cNvPr id="100" name="Line 699"/>
            <p:cNvSpPr>
              <a:spLocks noChangeShapeType="1"/>
            </p:cNvSpPr>
            <p:nvPr/>
          </p:nvSpPr>
          <p:spPr bwMode="auto">
            <a:xfrm flipH="1" flipV="1">
              <a:off x="6010042" y="2137013"/>
              <a:ext cx="971473" cy="229223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700"/>
            <p:cNvSpPr/>
            <p:nvPr/>
          </p:nvSpPr>
          <p:spPr bwMode="auto">
            <a:xfrm>
              <a:off x="6981517" y="2366236"/>
              <a:ext cx="912804" cy="1547262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701"/>
            <p:cNvSpPr/>
            <p:nvPr/>
          </p:nvSpPr>
          <p:spPr bwMode="auto">
            <a:xfrm>
              <a:off x="5240505" y="3913500"/>
              <a:ext cx="2653816" cy="1863809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702"/>
            <p:cNvSpPr>
              <a:spLocks noChangeShapeType="1"/>
            </p:cNvSpPr>
            <p:nvPr/>
          </p:nvSpPr>
          <p:spPr bwMode="auto">
            <a:xfrm>
              <a:off x="4440949" y="4633919"/>
              <a:ext cx="799556" cy="10205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703"/>
            <p:cNvSpPr/>
            <p:nvPr/>
          </p:nvSpPr>
          <p:spPr bwMode="auto">
            <a:xfrm>
              <a:off x="4297681" y="3149337"/>
              <a:ext cx="143268" cy="148458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704"/>
            <p:cNvSpPr>
              <a:spLocks noChangeShapeType="1"/>
            </p:cNvSpPr>
            <p:nvPr/>
          </p:nvSpPr>
          <p:spPr bwMode="auto">
            <a:xfrm flipH="1">
              <a:off x="5114925" y="2137013"/>
              <a:ext cx="895116" cy="2966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705"/>
            <p:cNvSpPr/>
            <p:nvPr/>
          </p:nvSpPr>
          <p:spPr bwMode="auto">
            <a:xfrm>
              <a:off x="5114925" y="2340343"/>
              <a:ext cx="1871166" cy="103615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706"/>
            <p:cNvSpPr/>
            <p:nvPr/>
          </p:nvSpPr>
          <p:spPr bwMode="auto">
            <a:xfrm>
              <a:off x="4997636" y="4060857"/>
              <a:ext cx="242869" cy="1593654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707"/>
            <p:cNvSpPr/>
            <p:nvPr/>
          </p:nvSpPr>
          <p:spPr bwMode="auto">
            <a:xfrm>
              <a:off x="4997636" y="2442645"/>
              <a:ext cx="180104" cy="1618213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708"/>
            <p:cNvSpPr/>
            <p:nvPr/>
          </p:nvSpPr>
          <p:spPr bwMode="auto">
            <a:xfrm>
              <a:off x="5963651" y="4745799"/>
              <a:ext cx="409345" cy="1031510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709"/>
            <p:cNvSpPr/>
            <p:nvPr/>
          </p:nvSpPr>
          <p:spPr bwMode="auto">
            <a:xfrm>
              <a:off x="5963652" y="2348500"/>
              <a:ext cx="450260" cy="2397304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Line 710"/>
            <p:cNvSpPr>
              <a:spLocks noChangeShapeType="1"/>
            </p:cNvSpPr>
            <p:nvPr/>
          </p:nvSpPr>
          <p:spPr bwMode="auto">
            <a:xfrm>
              <a:off x="6010042" y="2137015"/>
              <a:ext cx="24560" cy="21148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711"/>
            <p:cNvSpPr>
              <a:spLocks noChangeShapeType="1"/>
            </p:cNvSpPr>
            <p:nvPr/>
          </p:nvSpPr>
          <p:spPr bwMode="auto">
            <a:xfrm flipH="1">
              <a:off x="4368632" y="2434349"/>
              <a:ext cx="751816" cy="71507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712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12851" cy="9687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713"/>
            <p:cNvSpPr>
              <a:spLocks noChangeShapeType="1"/>
            </p:cNvSpPr>
            <p:nvPr/>
          </p:nvSpPr>
          <p:spPr bwMode="auto">
            <a:xfrm flipH="1" flipV="1">
              <a:off x="6972417" y="2367473"/>
              <a:ext cx="242415" cy="63049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714"/>
            <p:cNvSpPr>
              <a:spLocks noChangeShapeType="1"/>
            </p:cNvSpPr>
            <p:nvPr/>
          </p:nvSpPr>
          <p:spPr bwMode="auto">
            <a:xfrm flipH="1" flipV="1">
              <a:off x="7214834" y="2997969"/>
              <a:ext cx="466634" cy="818657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715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0465" cy="110245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716"/>
            <p:cNvSpPr/>
            <p:nvPr/>
          </p:nvSpPr>
          <p:spPr bwMode="auto">
            <a:xfrm>
              <a:off x="5963652" y="4745802"/>
              <a:ext cx="1738283" cy="328828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717"/>
            <p:cNvSpPr>
              <a:spLocks noChangeShapeType="1"/>
            </p:cNvSpPr>
            <p:nvPr/>
          </p:nvSpPr>
          <p:spPr bwMode="auto">
            <a:xfrm>
              <a:off x="4997636" y="4060859"/>
              <a:ext cx="966016" cy="68494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718"/>
            <p:cNvSpPr>
              <a:spLocks noChangeShapeType="1"/>
            </p:cNvSpPr>
            <p:nvPr/>
          </p:nvSpPr>
          <p:spPr bwMode="auto">
            <a:xfrm>
              <a:off x="4368632" y="3149421"/>
              <a:ext cx="629002" cy="91143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719"/>
            <p:cNvSpPr>
              <a:spLocks noChangeShapeType="1"/>
            </p:cNvSpPr>
            <p:nvPr/>
          </p:nvSpPr>
          <p:spPr bwMode="auto">
            <a:xfrm flipH="1">
              <a:off x="4368634" y="2944756"/>
              <a:ext cx="809106" cy="20466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720"/>
            <p:cNvSpPr>
              <a:spLocks noChangeShapeType="1"/>
            </p:cNvSpPr>
            <p:nvPr/>
          </p:nvSpPr>
          <p:spPr bwMode="auto">
            <a:xfrm flipH="1">
              <a:off x="5177742" y="2348501"/>
              <a:ext cx="856862" cy="59625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721"/>
            <p:cNvSpPr>
              <a:spLocks noChangeShapeType="1"/>
            </p:cNvSpPr>
            <p:nvPr/>
          </p:nvSpPr>
          <p:spPr bwMode="auto">
            <a:xfrm flipH="1" flipV="1">
              <a:off x="6034604" y="2348500"/>
              <a:ext cx="1180232" cy="649470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722"/>
            <p:cNvSpPr/>
            <p:nvPr/>
          </p:nvSpPr>
          <p:spPr bwMode="auto">
            <a:xfrm>
              <a:off x="7214833" y="2997968"/>
              <a:ext cx="573059" cy="798191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723"/>
            <p:cNvSpPr/>
            <p:nvPr/>
          </p:nvSpPr>
          <p:spPr bwMode="auto">
            <a:xfrm>
              <a:off x="7193002" y="2997968"/>
              <a:ext cx="491195" cy="2076661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724"/>
            <p:cNvSpPr>
              <a:spLocks noChangeShapeType="1"/>
            </p:cNvSpPr>
            <p:nvPr/>
          </p:nvSpPr>
          <p:spPr bwMode="auto">
            <a:xfrm flipV="1">
              <a:off x="6413914" y="2997968"/>
              <a:ext cx="800921" cy="25651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Line 725"/>
            <p:cNvSpPr>
              <a:spLocks noChangeShapeType="1"/>
            </p:cNvSpPr>
            <p:nvPr/>
          </p:nvSpPr>
          <p:spPr bwMode="auto">
            <a:xfrm flipV="1">
              <a:off x="4997634" y="3254480"/>
              <a:ext cx="1416278" cy="8172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726"/>
            <p:cNvSpPr/>
            <p:nvPr/>
          </p:nvSpPr>
          <p:spPr bwMode="auto">
            <a:xfrm>
              <a:off x="4440949" y="4071773"/>
              <a:ext cx="753165" cy="1069713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728"/>
            <p:cNvSpPr>
              <a:spLocks noChangeShapeType="1"/>
            </p:cNvSpPr>
            <p:nvPr/>
          </p:nvSpPr>
          <p:spPr bwMode="auto">
            <a:xfrm flipH="1">
              <a:off x="5194114" y="4745801"/>
              <a:ext cx="769538" cy="39568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729"/>
            <p:cNvSpPr/>
            <p:nvPr/>
          </p:nvSpPr>
          <p:spPr bwMode="auto">
            <a:xfrm>
              <a:off x="5963654" y="3816625"/>
              <a:ext cx="1717818" cy="929177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730"/>
            <p:cNvSpPr/>
            <p:nvPr/>
          </p:nvSpPr>
          <p:spPr bwMode="auto">
            <a:xfrm>
              <a:off x="5254151" y="5500332"/>
              <a:ext cx="1756021" cy="158273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731"/>
            <p:cNvSpPr/>
            <p:nvPr/>
          </p:nvSpPr>
          <p:spPr bwMode="auto">
            <a:xfrm>
              <a:off x="5194116" y="5074626"/>
              <a:ext cx="2009806" cy="477551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Line 732"/>
            <p:cNvSpPr>
              <a:spLocks noChangeShapeType="1"/>
            </p:cNvSpPr>
            <p:nvPr/>
          </p:nvSpPr>
          <p:spPr bwMode="auto">
            <a:xfrm>
              <a:off x="6413918" y="3254481"/>
              <a:ext cx="780454" cy="75316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Line 733"/>
            <p:cNvSpPr>
              <a:spLocks noChangeShapeType="1"/>
            </p:cNvSpPr>
            <p:nvPr/>
          </p:nvSpPr>
          <p:spPr bwMode="auto">
            <a:xfrm>
              <a:off x="5177745" y="2944750"/>
              <a:ext cx="1236173" cy="3097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53195" y="2109078"/>
            <a:ext cx="3784653" cy="771623"/>
            <a:chOff x="2553195" y="2109078"/>
            <a:chExt cx="3784653" cy="771623"/>
          </a:xfrm>
        </p:grpSpPr>
        <p:sp>
          <p:nvSpPr>
            <p:cNvPr id="54" name="Rectangle 1"/>
            <p:cNvSpPr/>
            <p:nvPr/>
          </p:nvSpPr>
          <p:spPr>
            <a:xfrm>
              <a:off x="2553195" y="2115243"/>
              <a:ext cx="3784653" cy="759293"/>
            </a:xfrm>
            <a:prstGeom prst="rect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5134760" y="2109078"/>
              <a:ext cx="774482" cy="77162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/>
              <a:r>
                <a:rPr lang="en-US" altLang="ko-KR" dirty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02</a:t>
              </a:r>
              <a:endParaRPr lang="en-US" altLang="ko-KR" dirty="0">
                <a:solidFill>
                  <a:prstClr val="white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2730285" y="2309133"/>
              <a:ext cx="2475673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en-US" altLang="ko-KR" sz="900" b="0" dirty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Lorem Ipsum is simply dummy text of the printing and typesetting industry </a:t>
              </a:r>
              <a:endParaRPr lang="en-US" altLang="ko-KR" sz="900" b="0" dirty="0">
                <a:solidFill>
                  <a:prstClr val="white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70872" y="232656"/>
            <a:ext cx="513548" cy="575736"/>
            <a:chOff x="447675" y="367239"/>
            <a:chExt cx="513548" cy="575736"/>
          </a:xfrm>
        </p:grpSpPr>
        <p:sp>
          <p:nvSpPr>
            <p:cNvPr id="30" name="等腰三角形 29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1022496" y="38783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公式推导</a:t>
            </a:r>
            <a:endParaRPr lang="zh-CN" altLang="en-US" sz="2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4430" y="3840480"/>
            <a:ext cx="4941570" cy="28035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2460" y="994410"/>
            <a:ext cx="10671175" cy="2768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chemeClr val="bg1"/>
                </a:solidFill>
                <a:sym typeface="+mn-ea"/>
              </a:rPr>
              <a:t>视口转换：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  <a:p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  <a:sym typeface="+mn-ea"/>
              </a:rPr>
              <a:t>该转换的目的在于 将某个在ndc坐标系的点p(x, y ,z) ，转换为屏幕坐标系中的点p1（x1,y1,z1) , 更具体的来说 就是将x轴的 [-1,1] 转换为[X,X + Width],将y轴的[-1,1]转换为[Y,Y + Height], 将z轴的[-1,1] 转换为[near,far],上边提到的startX，startY，Widh，Height, 其数值由gl.viewPort方法定义，near,far在定义初始的透视矩阵的时候定义。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zh-CN" altLang="en-US">
                <a:solidFill>
                  <a:schemeClr val="bg1"/>
                </a:solidFill>
              </a:rPr>
              <a:t>其中x，y w h n f 就是上文提到的X，Y </a:t>
            </a:r>
            <a:r>
              <a:rPr lang="en-US" altLang="zh-CN">
                <a:solidFill>
                  <a:schemeClr val="bg1"/>
                </a:solidFill>
              </a:rPr>
              <a:t>    </a:t>
            </a:r>
            <a:r>
              <a:rPr lang="zh-CN" altLang="en-US">
                <a:solidFill>
                  <a:schemeClr val="bg1"/>
                </a:solidFill>
              </a:rPr>
              <a:t>Widht，Height,near和far。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拿x轴举例： 当x（ndx）为-1是 这个表达式的结果为x，x（ndx）为1的时候，其结果为x+w 还是很好理解的。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47205" y="4064635"/>
            <a:ext cx="2492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x</a:t>
            </a:r>
            <a:r>
              <a:rPr lang="en-US" altLang="zh-CN" baseline="-25000">
                <a:solidFill>
                  <a:schemeClr val="bg1"/>
                </a:solidFill>
                <a:uFillTx/>
              </a:rPr>
              <a:t>W </a:t>
            </a:r>
            <a:r>
              <a:rPr lang="en-US" altLang="zh-CN">
                <a:solidFill>
                  <a:schemeClr val="bg1"/>
                </a:solidFill>
              </a:rPr>
              <a:t>=kx</a:t>
            </a:r>
            <a:r>
              <a:rPr lang="en-US" altLang="zh-CN" baseline="-25000">
                <a:solidFill>
                  <a:schemeClr val="bg1"/>
                </a:solidFill>
                <a:uFillTx/>
              </a:rPr>
              <a:t>ndc</a:t>
            </a:r>
            <a:r>
              <a:rPr lang="en-US" altLang="zh-CN">
                <a:solidFill>
                  <a:schemeClr val="bg1"/>
                </a:solidFill>
              </a:rPr>
              <a:t> + b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4961" y="901699"/>
            <a:ext cx="5402077" cy="5407025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9787989">
            <a:off x="-10930699" y="-9895296"/>
            <a:ext cx="14637691" cy="14651095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9048470">
            <a:off x="9916090" y="1297300"/>
            <a:ext cx="10013678" cy="10022849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D1325"/>
              </a:gs>
              <a:gs pos="0">
                <a:srgbClr val="0D1325">
                  <a:alpha val="50000"/>
                </a:srgbClr>
              </a:gs>
              <a:gs pos="44000">
                <a:srgbClr val="0D1325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59176" y="2114023"/>
            <a:ext cx="5273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谢谢观看</a:t>
            </a:r>
            <a:endParaRPr lang="zh-CN" altLang="en-US" sz="8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92080" y="4332605"/>
            <a:ext cx="1750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WebGL</a:t>
            </a:r>
            <a:r>
              <a:rPr lang="zh-CN" altLang="en-US">
                <a:solidFill>
                  <a:schemeClr val="bg1"/>
                </a:solidFill>
              </a:rPr>
              <a:t>交流群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65226"/>
            <a:ext cx="2492392" cy="3181777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520" y="4700905"/>
            <a:ext cx="2189480" cy="2139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  <p:tag name="KSO_WPP_MARK_KEY" val="0fc13157-0e88-4b77-b0db-5f9f6a2cd037"/>
  <p:tag name="COMMONDATA" val="eyJoZGlkIjoiN2E3ODA2M2M1OTFjNWNkYmUxMmJiODg4YjI3NDNiZD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WPS 演示</Application>
  <PresentationFormat>宽屏</PresentationFormat>
  <Paragraphs>59</Paragraphs>
  <Slides>7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Tahoma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算半个诗人</cp:lastModifiedBy>
  <cp:revision>31</cp:revision>
  <dcterms:created xsi:type="dcterms:W3CDTF">2017-03-10T09:23:00Z</dcterms:created>
  <dcterms:modified xsi:type="dcterms:W3CDTF">2022-12-20T10:56:14Z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34F5B92DEA5145FA9770ED93BF6C5F79</vt:lpwstr>
  </property>
</Properties>
</file>