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7" r:id="rId3"/>
    <p:sldId id="280" r:id="rId5"/>
    <p:sldId id="282" r:id="rId6"/>
    <p:sldId id="277" r:id="rId7"/>
    <p:sldId id="299" r:id="rId8"/>
    <p:sldId id="304" r:id="rId9"/>
    <p:sldId id="306" r:id="rId10"/>
    <p:sldId id="307" r:id="rId11"/>
    <p:sldId id="308" r:id="rId12"/>
    <p:sldId id="309" r:id="rId13"/>
    <p:sldId id="310" r:id="rId14"/>
    <p:sldId id="311" r:id="rId15"/>
    <p:sldId id="312" r:id="rId16"/>
    <p:sldId id="298"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D0CA"/>
    <a:srgbClr val="0D1325"/>
    <a:srgbClr val="8EE0DC"/>
    <a:srgbClr val="2A9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6366" autoAdjust="0"/>
  </p:normalViewPr>
  <p:slideViewPr>
    <p:cSldViewPr snapToGrid="0" showGuides="1">
      <p:cViewPr varScale="1">
        <p:scale>
          <a:sx n="108" d="100"/>
          <a:sy n="108" d="100"/>
        </p:scale>
        <p:origin x="78" y="12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CDDB4-6553-4F69-92A5-864D7528836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39D0A-ED8E-4A87-BA33-B024370FBD8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D8AD4C7-00E1-484E-ADC6-80BED9BCD7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9B093F-DDD8-4FA1-B0B2-6BD78FD0BB3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D8AD4C7-00E1-484E-ADC6-80BED9BCD7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9B093F-DDD8-4FA1-B0B2-6BD78FD0BB3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D8AD4C7-00E1-484E-ADC6-80BED9BCD7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9B093F-DDD8-4FA1-B0B2-6BD78FD0BB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D8AD4C7-00E1-484E-ADC6-80BED9BCD7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9B093F-DDD8-4FA1-B0B2-6BD78FD0BB3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D8AD4C7-00E1-484E-ADC6-80BED9BCD7E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9B093F-DDD8-4FA1-B0B2-6BD78FD0BB3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D8AD4C7-00E1-484E-ADC6-80BED9BCD7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9B093F-DDD8-4FA1-B0B2-6BD78FD0BB3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D8AD4C7-00E1-484E-ADC6-80BED9BCD7E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9B093F-DDD8-4FA1-B0B2-6BD78FD0BB3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8AD4C7-00E1-484E-ADC6-80BED9BCD7E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9B093F-DDD8-4FA1-B0B2-6BD78FD0BB3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D8AD4C7-00E1-484E-ADC6-80BED9BCD7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9B093F-DDD8-4FA1-B0B2-6BD78FD0BB3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D8AD4C7-00E1-484E-ADC6-80BED9BCD7E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9B093F-DDD8-4FA1-B0B2-6BD78FD0BB3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AD4C7-00E1-484E-ADC6-80BED9BCD7E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B093F-DDD8-4FA1-B0B2-6BD78FD0BB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hyperlink" Target="https://so.csdn.net/so/search?q=%E7%9D%80%E8%89%B2%E5%99%A8&amp;spm=1001.2101.3001.702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6.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8.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l="68594" t="65577" b="15737"/>
          <a:stretch>
            <a:fillRect/>
          </a:stretch>
        </p:blipFill>
        <p:spPr>
          <a:xfrm>
            <a:off x="0" y="0"/>
            <a:ext cx="6289658" cy="3743325"/>
          </a:xfrm>
          <a:prstGeom prst="rect">
            <a:avLst/>
          </a:prstGeom>
        </p:spPr>
      </p:pic>
      <p:pic>
        <p:nvPicPr>
          <p:cNvPr id="48" name="图片 47"/>
          <p:cNvPicPr>
            <a:picLocks noChangeAspect="1"/>
          </p:cNvPicPr>
          <p:nvPr/>
        </p:nvPicPr>
        <p:blipFill>
          <a:blip r:embed="rId2"/>
          <a:stretch>
            <a:fillRect/>
          </a:stretch>
        </p:blipFill>
        <p:spPr>
          <a:xfrm>
            <a:off x="3394961" y="901699"/>
            <a:ext cx="5402077" cy="5407025"/>
          </a:xfrm>
          <a:prstGeom prst="rect">
            <a:avLst/>
          </a:prstGeom>
        </p:spPr>
      </p:pic>
      <p:pic>
        <p:nvPicPr>
          <p:cNvPr id="23" name="图片 22"/>
          <p:cNvPicPr>
            <a:picLocks noChangeAspect="1"/>
          </p:cNvPicPr>
          <p:nvPr/>
        </p:nvPicPr>
        <p:blipFill>
          <a:blip r:embed="rId2"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50" name="矩形 49"/>
          <p:cNvSpPr/>
          <p:nvPr/>
        </p:nvSpPr>
        <p:spPr>
          <a:xfrm>
            <a:off x="0" y="-17405"/>
            <a:ext cx="12192000" cy="6858000"/>
          </a:xfrm>
          <a:prstGeom prst="rect">
            <a:avLst/>
          </a:prstGeom>
          <a:gradFill flip="none" rotWithShape="1">
            <a:gsLst>
              <a:gs pos="100000">
                <a:srgbClr val="0D1325"/>
              </a:gs>
              <a:gs pos="0">
                <a:srgbClr val="0D1325">
                  <a:alpha val="50000"/>
                </a:srgbClr>
              </a:gs>
              <a:gs pos="44000">
                <a:srgbClr val="0D1325">
                  <a:alpha val="5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2033069" y="1846213"/>
            <a:ext cx="2467342" cy="1323439"/>
          </a:xfrm>
          <a:prstGeom prst="rect">
            <a:avLst/>
          </a:prstGeom>
          <a:noFill/>
        </p:spPr>
        <p:txBody>
          <a:bodyPr wrap="none" rtlCol="0">
            <a:spAutoFit/>
          </a:bodyPr>
          <a:lstStyle/>
          <a:p>
            <a:r>
              <a:rPr lang="en-US" altLang="zh-CN" sz="8000" dirty="0">
                <a:solidFill>
                  <a:schemeClr val="bg1"/>
                </a:solidFill>
                <a:latin typeface="Arial" panose="020B0604020202020204" pitchFamily="34" charset="0"/>
                <a:cs typeface="Arial" panose="020B0604020202020204" pitchFamily="34" charset="0"/>
              </a:rPr>
              <a:t>2022</a:t>
            </a:r>
            <a:endParaRPr lang="zh-CN" altLang="en-US" sz="8000" dirty="0">
              <a:solidFill>
                <a:schemeClr val="bg1"/>
              </a:solidFill>
              <a:latin typeface="Arial" panose="020B0604020202020204" pitchFamily="34" charset="0"/>
              <a:cs typeface="Arial" panose="020B0604020202020204" pitchFamily="34" charset="0"/>
            </a:endParaRPr>
          </a:p>
        </p:txBody>
      </p:sp>
      <p:sp>
        <p:nvSpPr>
          <p:cNvPr id="53" name="矩形 52"/>
          <p:cNvSpPr/>
          <p:nvPr/>
        </p:nvSpPr>
        <p:spPr>
          <a:xfrm>
            <a:off x="4739709" y="1957808"/>
            <a:ext cx="37201" cy="1671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文本框 54"/>
          <p:cNvSpPr txBox="1"/>
          <p:nvPr/>
        </p:nvSpPr>
        <p:spPr>
          <a:xfrm>
            <a:off x="4809697" y="1825438"/>
            <a:ext cx="5683705" cy="923330"/>
          </a:xfrm>
          <a:prstGeom prst="rect">
            <a:avLst/>
          </a:prstGeom>
          <a:noFill/>
        </p:spPr>
        <p:txBody>
          <a:bodyPr wrap="square" rtlCol="0">
            <a:spAutoFit/>
          </a:bodyPr>
          <a:lstStyle/>
          <a:p>
            <a:pPr algn="dist"/>
            <a:r>
              <a:rPr lang="en-US" altLang="zh-CN" sz="5400" b="1" dirty="0">
                <a:solidFill>
                  <a:schemeClr val="bg1"/>
                </a:solidFill>
              </a:rPr>
              <a:t>WebGL</a:t>
            </a:r>
            <a:r>
              <a:rPr lang="zh-CN" altLang="en-US" sz="5400" b="1" dirty="0">
                <a:solidFill>
                  <a:schemeClr val="bg1"/>
                </a:solidFill>
              </a:rPr>
              <a:t>高级课程</a:t>
            </a:r>
            <a:endParaRPr lang="zh-CN" altLang="en-US" sz="5400" b="1" dirty="0">
              <a:solidFill>
                <a:schemeClr val="bg1"/>
              </a:solidFill>
            </a:endParaRPr>
          </a:p>
        </p:txBody>
      </p:sp>
      <p:sp>
        <p:nvSpPr>
          <p:cNvPr id="56" name="文本框 55"/>
          <p:cNvSpPr txBox="1"/>
          <p:nvPr/>
        </p:nvSpPr>
        <p:spPr>
          <a:xfrm>
            <a:off x="4902952" y="2581752"/>
            <a:ext cx="5098967" cy="369332"/>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rPr>
              <a:t>WebGL Advanced Course</a:t>
            </a:r>
            <a:endParaRPr lang="zh-CN" altLang="en-US" dirty="0">
              <a:solidFill>
                <a:schemeClr val="bg1"/>
              </a:solidFill>
              <a:latin typeface="Arial" panose="020B0604020202020204" pitchFamily="34" charset="0"/>
              <a:cs typeface="Arial" panose="020B0604020202020204" pitchFamily="34" charset="0"/>
            </a:endParaRPr>
          </a:p>
        </p:txBody>
      </p:sp>
      <p:cxnSp>
        <p:nvCxnSpPr>
          <p:cNvPr id="94" name="直接连接符 93"/>
          <p:cNvCxnSpPr/>
          <p:nvPr/>
        </p:nvCxnSpPr>
        <p:spPr>
          <a:xfrm>
            <a:off x="4902952" y="3020013"/>
            <a:ext cx="5098967" cy="0"/>
          </a:xfrm>
          <a:prstGeom prst="line">
            <a:avLst/>
          </a:prstGeom>
          <a:ln w="22225">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500411" y="4645024"/>
            <a:ext cx="3673731" cy="830997"/>
          </a:xfrm>
          <a:prstGeom prst="rect">
            <a:avLst/>
          </a:prstGeom>
          <a:noFill/>
        </p:spPr>
        <p:txBody>
          <a:bodyPr wrap="square" rtlCol="0">
            <a:spAutoFit/>
          </a:bodyPr>
          <a:lstStyle/>
          <a:p>
            <a:pPr algn="ctr"/>
            <a:r>
              <a:rPr lang="zh-CN" altLang="en-US" sz="2400" dirty="0">
                <a:solidFill>
                  <a:schemeClr val="bg1"/>
                </a:solidFill>
              </a:rPr>
              <a:t>讲解人：冰老师</a:t>
            </a:r>
            <a:endParaRPr lang="en-US" altLang="zh-CN" sz="2400" dirty="0">
              <a:solidFill>
                <a:schemeClr val="bg1"/>
              </a:solidFill>
            </a:endParaRPr>
          </a:p>
          <a:p>
            <a:pPr algn="ctr"/>
            <a:r>
              <a:rPr lang="zh-CN" altLang="en-US" sz="2400" dirty="0">
                <a:solidFill>
                  <a:schemeClr val="bg1"/>
                </a:solidFill>
              </a:rPr>
              <a:t>讲解时间：</a:t>
            </a:r>
            <a:r>
              <a:rPr lang="en-US" altLang="zh-CN" sz="2400" dirty="0">
                <a:solidFill>
                  <a:schemeClr val="bg1"/>
                </a:solidFill>
              </a:rPr>
              <a:t>20221106</a:t>
            </a:r>
            <a:endParaRPr lang="zh-CN" altLang="en-US" sz="2400" dirty="0">
              <a:solidFill>
                <a:schemeClr val="bg1"/>
              </a:solidFill>
            </a:endParaRPr>
          </a:p>
        </p:txBody>
      </p:sp>
      <p:sp>
        <p:nvSpPr>
          <p:cNvPr id="4" name="文本框 3"/>
          <p:cNvSpPr txBox="1"/>
          <p:nvPr/>
        </p:nvSpPr>
        <p:spPr>
          <a:xfrm>
            <a:off x="4902952" y="3094118"/>
            <a:ext cx="5098967" cy="523220"/>
          </a:xfrm>
          <a:prstGeom prst="rect">
            <a:avLst/>
          </a:prstGeom>
          <a:noFill/>
        </p:spPr>
        <p:txBody>
          <a:bodyPr wrap="square" rtlCol="0">
            <a:spAutoFit/>
          </a:bodyPr>
          <a:lstStyle/>
          <a:p>
            <a:pPr algn="ctr"/>
            <a:r>
              <a:rPr lang="en-US" altLang="zh-CN" sz="2800" dirty="0">
                <a:solidFill>
                  <a:srgbClr val="54D0CA"/>
                </a:solidFill>
              </a:rPr>
              <a:t>WebGL</a:t>
            </a:r>
            <a:r>
              <a:rPr lang="zh-CN" altLang="en-US" sz="2800" dirty="0">
                <a:solidFill>
                  <a:srgbClr val="54D0CA"/>
                </a:solidFill>
              </a:rPr>
              <a:t>变换流水线</a:t>
            </a:r>
            <a:endParaRPr lang="zh-CN" altLang="en-US" sz="2800" dirty="0">
              <a:solidFill>
                <a:srgbClr val="54D0CA"/>
              </a:solidFill>
            </a:endParaRPr>
          </a:p>
        </p:txBody>
      </p:sp>
      <p:sp>
        <p:nvSpPr>
          <p:cNvPr id="8" name="文本框 7"/>
          <p:cNvSpPr txBox="1"/>
          <p:nvPr/>
        </p:nvSpPr>
        <p:spPr>
          <a:xfrm>
            <a:off x="10292080" y="4332605"/>
            <a:ext cx="1750060" cy="368300"/>
          </a:xfrm>
          <a:prstGeom prst="rect">
            <a:avLst/>
          </a:prstGeom>
          <a:noFill/>
        </p:spPr>
        <p:txBody>
          <a:bodyPr wrap="square" rtlCol="0">
            <a:spAutoFit/>
          </a:bodyPr>
          <a:p>
            <a:r>
              <a:rPr lang="en-US" altLang="zh-CN">
                <a:solidFill>
                  <a:schemeClr val="bg1"/>
                </a:solidFill>
              </a:rPr>
              <a:t>WebGL</a:t>
            </a:r>
            <a:r>
              <a:rPr lang="zh-CN" altLang="en-US">
                <a:solidFill>
                  <a:schemeClr val="bg1"/>
                </a:solidFill>
              </a:rPr>
              <a:t>交流群</a:t>
            </a:r>
            <a:endParaRPr lang="zh-CN" altLang="en-US">
              <a:solidFill>
                <a:schemeClr val="bg1"/>
              </a:solidFill>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665226"/>
            <a:ext cx="2492392" cy="3181777"/>
          </a:xfrm>
          <a:prstGeom prst="rect">
            <a:avLst/>
          </a:prstGeom>
        </p:spPr>
      </p:pic>
      <p:pic>
        <p:nvPicPr>
          <p:cNvPr id="10" name="图片 9" descr="1"/>
          <p:cNvPicPr>
            <a:picLocks noChangeAspect="1"/>
          </p:cNvPicPr>
          <p:nvPr/>
        </p:nvPicPr>
        <p:blipFill>
          <a:blip r:embed="rId4"/>
          <a:stretch>
            <a:fillRect/>
          </a:stretch>
        </p:blipFill>
        <p:spPr>
          <a:xfrm>
            <a:off x="10002520" y="4700905"/>
            <a:ext cx="2189480" cy="2139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1500" fill="hold"/>
                                            <p:tgtEl>
                                              <p:spTgt spid="2"/>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2000">
                                          <p:cBhvr additive="base">
                                            <p:cTn id="11" dur="1500" fill="hold"/>
                                            <p:tgtEl>
                                              <p:spTgt spid="23"/>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14:bounceEnd="42000">
                                          <p:cBhvr additive="base">
                                            <p:cTn id="15" dur="1500" fill="hold"/>
                                            <p:tgtEl>
                                              <p:spTgt spid="48"/>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14:presetBounceEnd="42000">
                                      <p:stCondLst>
                                        <p:cond delay="1500"/>
                                      </p:stCondLst>
                                      <p:childTnLst>
                                        <p:set>
                                          <p:cBhvr>
                                            <p:cTn id="18" dur="1" fill="hold">
                                              <p:stCondLst>
                                                <p:cond delay="0"/>
                                              </p:stCondLst>
                                            </p:cTn>
                                            <p:tgtEl>
                                              <p:spTgt spid="52"/>
                                            </p:tgtEl>
                                            <p:attrNameLst>
                                              <p:attrName>style.visibility</p:attrName>
                                            </p:attrNameLst>
                                          </p:cBhvr>
                                          <p:to>
                                            <p:strVal val="visible"/>
                                          </p:to>
                                        </p:set>
                                        <p:anim calcmode="lin" valueType="num" p14:bounceEnd="42000">
                                          <p:cBhvr additive="base">
                                            <p:cTn id="19" dur="1000" fill="hold"/>
                                            <p:tgtEl>
                                              <p:spTgt spid="52"/>
                                            </p:tgtEl>
                                            <p:attrNameLst>
                                              <p:attrName>ppt_x</p:attrName>
                                            </p:attrNameLst>
                                          </p:cBhvr>
                                          <p:tavLst>
                                            <p:tav tm="0">
                                              <p:val>
                                                <p:strVal val="1+#ppt_w/2"/>
                                              </p:val>
                                            </p:tav>
                                            <p:tav tm="100000">
                                              <p:val>
                                                <p:strVal val="#ppt_x"/>
                                              </p:val>
                                            </p:tav>
                                          </p:tavLst>
                                        </p:anim>
                                        <p:anim calcmode="lin" valueType="num" p14:bounceEnd="42000">
                                          <p:cBhvr additive="base">
                                            <p:cTn id="20" dur="1000" fill="hold"/>
                                            <p:tgtEl>
                                              <p:spTgt spid="52"/>
                                            </p:tgtEl>
                                            <p:attrNameLst>
                                              <p:attrName>ppt_y</p:attrName>
                                            </p:attrNameLst>
                                          </p:cBhvr>
                                          <p:tavLst>
                                            <p:tav tm="0">
                                              <p:val>
                                                <p:strVal val="#ppt_y"/>
                                              </p:val>
                                            </p:tav>
                                            <p:tav tm="100000">
                                              <p:val>
                                                <p:strVal val="#ppt_y"/>
                                              </p:val>
                                            </p:tav>
                                          </p:tavLst>
                                        </p:anim>
                                      </p:childTnLst>
                                    </p:cTn>
                                  </p:par>
                                  <p:par>
                                    <p:cTn id="21" presetID="17" presetClass="entr" presetSubtype="1" fill="hold" grpId="0" nodeType="withEffect">
                                      <p:stCondLst>
                                        <p:cond delay="250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ppt_x</p:attrName>
                                            </p:attrNameLst>
                                          </p:cBhvr>
                                          <p:tavLst>
                                            <p:tav tm="0">
                                              <p:val>
                                                <p:strVal val="#ppt_x"/>
                                              </p:val>
                                            </p:tav>
                                            <p:tav tm="100000">
                                              <p:val>
                                                <p:strVal val="#ppt_x"/>
                                              </p:val>
                                            </p:tav>
                                          </p:tavLst>
                                        </p:anim>
                                        <p:anim calcmode="lin" valueType="num">
                                          <p:cBhvr>
                                            <p:cTn id="24" dur="500" fill="hold"/>
                                            <p:tgtEl>
                                              <p:spTgt spid="53"/>
                                            </p:tgtEl>
                                            <p:attrNameLst>
                                              <p:attrName>ppt_y</p:attrName>
                                            </p:attrNameLst>
                                          </p:cBhvr>
                                          <p:tavLst>
                                            <p:tav tm="0">
                                              <p:val>
                                                <p:strVal val="#ppt_y-#ppt_h/2"/>
                                              </p:val>
                                            </p:tav>
                                            <p:tav tm="100000">
                                              <p:val>
                                                <p:strVal val="#ppt_y"/>
                                              </p:val>
                                            </p:tav>
                                          </p:tavLst>
                                        </p:anim>
                                        <p:anim calcmode="lin" valueType="num">
                                          <p:cBhvr>
                                            <p:cTn id="25" dur="500" fill="hold"/>
                                            <p:tgtEl>
                                              <p:spTgt spid="53"/>
                                            </p:tgtEl>
                                            <p:attrNameLst>
                                              <p:attrName>ppt_w</p:attrName>
                                            </p:attrNameLst>
                                          </p:cBhvr>
                                          <p:tavLst>
                                            <p:tav tm="0">
                                              <p:val>
                                                <p:strVal val="#ppt_w"/>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childTnLst>
                                    </p:cTn>
                                  </p:par>
                                  <p:par>
                                    <p:cTn id="27" presetID="41" presetClass="entr" presetSubtype="0" fill="hold" grpId="0" nodeType="withEffect">
                                      <p:stCondLst>
                                        <p:cond delay="3000"/>
                                      </p:stCondLst>
                                      <p:iterate type="lt">
                                        <p:tmPct val="10000"/>
                                      </p:iterate>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5"/>
                                            </p:tgtEl>
                                            <p:attrNameLst>
                                              <p:attrName>ppt_y</p:attrName>
                                            </p:attrNameLst>
                                          </p:cBhvr>
                                          <p:tavLst>
                                            <p:tav tm="0">
                                              <p:val>
                                                <p:strVal val="#ppt_y"/>
                                              </p:val>
                                            </p:tav>
                                            <p:tav tm="100000">
                                              <p:val>
                                                <p:strVal val="#ppt_y"/>
                                              </p:val>
                                            </p:tav>
                                          </p:tavLst>
                                        </p:anim>
                                        <p:anim calcmode="lin" valueType="num">
                                          <p:cBhvr>
                                            <p:cTn id="31"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5"/>
                                            </p:tgtEl>
                                          </p:cBhvr>
                                        </p:animEffect>
                                      </p:childTnLst>
                                    </p:cTn>
                                  </p:par>
                                  <p:par>
                                    <p:cTn id="34" presetID="53" presetClass="entr" presetSubtype="16" fill="hold" grpId="0" nodeType="withEffect">
                                      <p:stCondLst>
                                        <p:cond delay="3900"/>
                                      </p:stCondLst>
                                      <p:iterate type="lt">
                                        <p:tmPct val="10000"/>
                                      </p:iterate>
                                      <p:childTnLst>
                                        <p:set>
                                          <p:cBhvr>
                                            <p:cTn id="35" dur="1" fill="hold">
                                              <p:stCondLst>
                                                <p:cond delay="0"/>
                                              </p:stCondLst>
                                            </p:cTn>
                                            <p:tgtEl>
                                              <p:spTgt spid="56"/>
                                            </p:tgtEl>
                                            <p:attrNameLst>
                                              <p:attrName>style.visibility</p:attrName>
                                            </p:attrNameLst>
                                          </p:cBhvr>
                                          <p:to>
                                            <p:strVal val="visible"/>
                                          </p:to>
                                        </p:set>
                                        <p:anim calcmode="lin" valueType="num">
                                          <p:cBhvr>
                                            <p:cTn id="36" dur="250" fill="hold"/>
                                            <p:tgtEl>
                                              <p:spTgt spid="56"/>
                                            </p:tgtEl>
                                            <p:attrNameLst>
                                              <p:attrName>ppt_w</p:attrName>
                                            </p:attrNameLst>
                                          </p:cBhvr>
                                          <p:tavLst>
                                            <p:tav tm="0">
                                              <p:val>
                                                <p:fltVal val="0"/>
                                              </p:val>
                                            </p:tav>
                                            <p:tav tm="100000">
                                              <p:val>
                                                <p:strVal val="#ppt_w"/>
                                              </p:val>
                                            </p:tav>
                                          </p:tavLst>
                                        </p:anim>
                                        <p:anim calcmode="lin" valueType="num">
                                          <p:cBhvr>
                                            <p:cTn id="37" dur="250" fill="hold"/>
                                            <p:tgtEl>
                                              <p:spTgt spid="56"/>
                                            </p:tgtEl>
                                            <p:attrNameLst>
                                              <p:attrName>ppt_h</p:attrName>
                                            </p:attrNameLst>
                                          </p:cBhvr>
                                          <p:tavLst>
                                            <p:tav tm="0">
                                              <p:val>
                                                <p:fltVal val="0"/>
                                              </p:val>
                                            </p:tav>
                                            <p:tav tm="100000">
                                              <p:val>
                                                <p:strVal val="#ppt_h"/>
                                              </p:val>
                                            </p:tav>
                                          </p:tavLst>
                                        </p:anim>
                                        <p:animEffect transition="in" filter="fade">
                                          <p:cBhvr>
                                            <p:cTn id="38" dur="250"/>
                                            <p:tgtEl>
                                              <p:spTgt spid="56"/>
                                            </p:tgtEl>
                                          </p:cBhvr>
                                        </p:animEffect>
                                      </p:childTnLst>
                                    </p:cTn>
                                  </p:par>
                                  <p:par>
                                    <p:cTn id="39" presetID="10" presetClass="entr" presetSubtype="0" fill="hold" nodeType="withEffect">
                                      <p:stCondLst>
                                        <p:cond delay="475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2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5"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1+#ppt_w/2"/>
                                              </p:val>
                                            </p:tav>
                                            <p:tav tm="100000">
                                              <p:val>
                                                <p:strVal val="#ppt_x"/>
                                              </p:val>
                                            </p:tav>
                                          </p:tavLst>
                                        </p:anim>
                                        <p:anim calcmode="lin" valueType="num">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1500" fill="hold"/>
                                            <p:tgtEl>
                                              <p:spTgt spid="48"/>
                                            </p:tgtEl>
                                            <p:attrNameLst>
                                              <p:attrName>ppt_x</p:attrName>
                                            </p:attrNameLst>
                                          </p:cBhvr>
                                          <p:tavLst>
                                            <p:tav tm="0">
                                              <p:val>
                                                <p:strVal val="#ppt_x"/>
                                              </p:val>
                                            </p:tav>
                                            <p:tav tm="100000">
                                              <p:val>
                                                <p:strVal val="#ppt_x"/>
                                              </p:val>
                                            </p:tav>
                                          </p:tavLst>
                                        </p:anim>
                                        <p:anim calcmode="lin" valueType="num">
                                          <p:cBhvr additive="base">
                                            <p:cTn id="16" dur="1500" fill="hold"/>
                                            <p:tgtEl>
                                              <p:spTgt spid="48"/>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1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1000" fill="hold"/>
                                            <p:tgtEl>
                                              <p:spTgt spid="52"/>
                                            </p:tgtEl>
                                            <p:attrNameLst>
                                              <p:attrName>ppt_x</p:attrName>
                                            </p:attrNameLst>
                                          </p:cBhvr>
                                          <p:tavLst>
                                            <p:tav tm="0">
                                              <p:val>
                                                <p:strVal val="1+#ppt_w/2"/>
                                              </p:val>
                                            </p:tav>
                                            <p:tav tm="100000">
                                              <p:val>
                                                <p:strVal val="#ppt_x"/>
                                              </p:val>
                                            </p:tav>
                                          </p:tavLst>
                                        </p:anim>
                                        <p:anim calcmode="lin" valueType="num">
                                          <p:cBhvr additive="base">
                                            <p:cTn id="20" dur="1000" fill="hold"/>
                                            <p:tgtEl>
                                              <p:spTgt spid="52"/>
                                            </p:tgtEl>
                                            <p:attrNameLst>
                                              <p:attrName>ppt_y</p:attrName>
                                            </p:attrNameLst>
                                          </p:cBhvr>
                                          <p:tavLst>
                                            <p:tav tm="0">
                                              <p:val>
                                                <p:strVal val="#ppt_y"/>
                                              </p:val>
                                            </p:tav>
                                            <p:tav tm="100000">
                                              <p:val>
                                                <p:strVal val="#ppt_y"/>
                                              </p:val>
                                            </p:tav>
                                          </p:tavLst>
                                        </p:anim>
                                      </p:childTnLst>
                                    </p:cTn>
                                  </p:par>
                                  <p:par>
                                    <p:cTn id="21" presetID="17" presetClass="entr" presetSubtype="1" fill="hold" grpId="0" nodeType="withEffect">
                                      <p:stCondLst>
                                        <p:cond delay="250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ppt_x</p:attrName>
                                            </p:attrNameLst>
                                          </p:cBhvr>
                                          <p:tavLst>
                                            <p:tav tm="0">
                                              <p:val>
                                                <p:strVal val="#ppt_x"/>
                                              </p:val>
                                            </p:tav>
                                            <p:tav tm="100000">
                                              <p:val>
                                                <p:strVal val="#ppt_x"/>
                                              </p:val>
                                            </p:tav>
                                          </p:tavLst>
                                        </p:anim>
                                        <p:anim calcmode="lin" valueType="num">
                                          <p:cBhvr>
                                            <p:cTn id="24" dur="500" fill="hold"/>
                                            <p:tgtEl>
                                              <p:spTgt spid="53"/>
                                            </p:tgtEl>
                                            <p:attrNameLst>
                                              <p:attrName>ppt_y</p:attrName>
                                            </p:attrNameLst>
                                          </p:cBhvr>
                                          <p:tavLst>
                                            <p:tav tm="0">
                                              <p:val>
                                                <p:strVal val="#ppt_y-#ppt_h/2"/>
                                              </p:val>
                                            </p:tav>
                                            <p:tav tm="100000">
                                              <p:val>
                                                <p:strVal val="#ppt_y"/>
                                              </p:val>
                                            </p:tav>
                                          </p:tavLst>
                                        </p:anim>
                                        <p:anim calcmode="lin" valueType="num">
                                          <p:cBhvr>
                                            <p:cTn id="25" dur="500" fill="hold"/>
                                            <p:tgtEl>
                                              <p:spTgt spid="53"/>
                                            </p:tgtEl>
                                            <p:attrNameLst>
                                              <p:attrName>ppt_w</p:attrName>
                                            </p:attrNameLst>
                                          </p:cBhvr>
                                          <p:tavLst>
                                            <p:tav tm="0">
                                              <p:val>
                                                <p:strVal val="#ppt_w"/>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childTnLst>
                                    </p:cTn>
                                  </p:par>
                                  <p:par>
                                    <p:cTn id="27" presetID="41" presetClass="entr" presetSubtype="0" fill="hold" grpId="0" nodeType="withEffect">
                                      <p:stCondLst>
                                        <p:cond delay="3000"/>
                                      </p:stCondLst>
                                      <p:iterate type="lt">
                                        <p:tmPct val="10000"/>
                                      </p:iterate>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5"/>
                                            </p:tgtEl>
                                            <p:attrNameLst>
                                              <p:attrName>ppt_y</p:attrName>
                                            </p:attrNameLst>
                                          </p:cBhvr>
                                          <p:tavLst>
                                            <p:tav tm="0">
                                              <p:val>
                                                <p:strVal val="#ppt_y"/>
                                              </p:val>
                                            </p:tav>
                                            <p:tav tm="100000">
                                              <p:val>
                                                <p:strVal val="#ppt_y"/>
                                              </p:val>
                                            </p:tav>
                                          </p:tavLst>
                                        </p:anim>
                                        <p:anim calcmode="lin" valueType="num">
                                          <p:cBhvr>
                                            <p:cTn id="31"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5"/>
                                            </p:tgtEl>
                                          </p:cBhvr>
                                        </p:animEffect>
                                      </p:childTnLst>
                                    </p:cTn>
                                  </p:par>
                                  <p:par>
                                    <p:cTn id="34" presetID="53" presetClass="entr" presetSubtype="16" fill="hold" grpId="0" nodeType="withEffect">
                                      <p:stCondLst>
                                        <p:cond delay="3900"/>
                                      </p:stCondLst>
                                      <p:iterate type="lt">
                                        <p:tmPct val="10000"/>
                                      </p:iterate>
                                      <p:childTnLst>
                                        <p:set>
                                          <p:cBhvr>
                                            <p:cTn id="35" dur="1" fill="hold">
                                              <p:stCondLst>
                                                <p:cond delay="0"/>
                                              </p:stCondLst>
                                            </p:cTn>
                                            <p:tgtEl>
                                              <p:spTgt spid="56"/>
                                            </p:tgtEl>
                                            <p:attrNameLst>
                                              <p:attrName>style.visibility</p:attrName>
                                            </p:attrNameLst>
                                          </p:cBhvr>
                                          <p:to>
                                            <p:strVal val="visible"/>
                                          </p:to>
                                        </p:set>
                                        <p:anim calcmode="lin" valueType="num">
                                          <p:cBhvr>
                                            <p:cTn id="36" dur="250" fill="hold"/>
                                            <p:tgtEl>
                                              <p:spTgt spid="56"/>
                                            </p:tgtEl>
                                            <p:attrNameLst>
                                              <p:attrName>ppt_w</p:attrName>
                                            </p:attrNameLst>
                                          </p:cBhvr>
                                          <p:tavLst>
                                            <p:tav tm="0">
                                              <p:val>
                                                <p:fltVal val="0"/>
                                              </p:val>
                                            </p:tav>
                                            <p:tav tm="100000">
                                              <p:val>
                                                <p:strVal val="#ppt_w"/>
                                              </p:val>
                                            </p:tav>
                                          </p:tavLst>
                                        </p:anim>
                                        <p:anim calcmode="lin" valueType="num">
                                          <p:cBhvr>
                                            <p:cTn id="37" dur="250" fill="hold"/>
                                            <p:tgtEl>
                                              <p:spTgt spid="56"/>
                                            </p:tgtEl>
                                            <p:attrNameLst>
                                              <p:attrName>ppt_h</p:attrName>
                                            </p:attrNameLst>
                                          </p:cBhvr>
                                          <p:tavLst>
                                            <p:tav tm="0">
                                              <p:val>
                                                <p:fltVal val="0"/>
                                              </p:val>
                                            </p:tav>
                                            <p:tav tm="100000">
                                              <p:val>
                                                <p:strVal val="#ppt_h"/>
                                              </p:val>
                                            </p:tav>
                                          </p:tavLst>
                                        </p:anim>
                                        <p:animEffect transition="in" filter="fade">
                                          <p:cBhvr>
                                            <p:cTn id="38" dur="250"/>
                                            <p:tgtEl>
                                              <p:spTgt spid="56"/>
                                            </p:tgtEl>
                                          </p:cBhvr>
                                        </p:animEffect>
                                      </p:childTnLst>
                                    </p:cTn>
                                  </p:par>
                                  <p:par>
                                    <p:cTn id="39" presetID="10" presetClass="entr" presetSubtype="0" fill="hold" nodeType="withEffect">
                                      <p:stCondLst>
                                        <p:cond delay="475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2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5" grpId="0"/>
          <p:bldP spid="5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7675" y="367239"/>
            <a:ext cx="513548" cy="575736"/>
            <a:chOff x="447675" y="367239"/>
            <a:chExt cx="513548" cy="575736"/>
          </a:xfrm>
        </p:grpSpPr>
        <p:sp>
          <p:nvSpPr>
            <p:cNvPr id="3" name="等腰三角形 2"/>
            <p:cNvSpPr/>
            <p:nvPr/>
          </p:nvSpPr>
          <p:spPr>
            <a:xfrm rot="5400000">
              <a:off x="414282" y="400632"/>
              <a:ext cx="484204" cy="417418"/>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581357" y="563109"/>
              <a:ext cx="408004" cy="351728"/>
            </a:xfrm>
            <a:prstGeom prst="triangle">
              <a:avLst/>
            </a:prstGeom>
            <a:solidFill>
              <a:srgbClr val="2A99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889147" y="409286"/>
            <a:ext cx="1467069" cy="400110"/>
          </a:xfrm>
          <a:prstGeom prst="rect">
            <a:avLst/>
          </a:prstGeom>
        </p:spPr>
        <p:txBody>
          <a:bodyPr wrap="none">
            <a:spAutoFit/>
          </a:bodyPr>
          <a:lstStyle/>
          <a:p>
            <a:pPr algn="ctr"/>
            <a:r>
              <a:rPr lang="zh-CN" altLang="en-US" sz="2000" dirty="0">
                <a:solidFill>
                  <a:schemeClr val="bg1"/>
                </a:solidFill>
              </a:rPr>
              <a:t>相机坐标系</a:t>
            </a:r>
            <a:endParaRPr lang="zh-CN" altLang="en-US" sz="2000" dirty="0">
              <a:solidFill>
                <a:schemeClr val="bg1"/>
              </a:solidFill>
            </a:endParaRPr>
          </a:p>
        </p:txBody>
      </p:sp>
      <p:sp>
        <p:nvSpPr>
          <p:cNvPr id="7" name="文本框 6"/>
          <p:cNvSpPr txBox="1"/>
          <p:nvPr/>
        </p:nvSpPr>
        <p:spPr>
          <a:xfrm>
            <a:off x="424134" y="1185093"/>
            <a:ext cx="11343731" cy="368300"/>
          </a:xfrm>
          <a:prstGeom prst="rect">
            <a:avLst/>
          </a:prstGeom>
          <a:noFill/>
        </p:spPr>
        <p:txBody>
          <a:bodyPr wrap="square">
            <a:spAutoFit/>
          </a:bodyPr>
          <a:lstStyle/>
          <a:p>
            <a:r>
              <a:rPr lang="zh-CN" altLang="en-US" dirty="0">
                <a:solidFill>
                  <a:schemeClr val="bg1"/>
                </a:solidFill>
                <a:latin typeface="汉仪润圆-35简" panose="00020600040101010101" charset="-122"/>
                <a:ea typeface="汉仪润圆-35简" panose="00020600040101010101" charset="-122"/>
                <a:cs typeface="汉仪润圆-35简" panose="00020600040101010101" charset="-122"/>
              </a:rPr>
              <a:t>相机坐标系：相机的重心为原点，上方向为</a:t>
            </a:r>
            <a:r>
              <a:rPr lang="en-US" altLang="zh-CN" dirty="0">
                <a:solidFill>
                  <a:schemeClr val="bg1"/>
                </a:solidFill>
                <a:latin typeface="汉仪润圆-35简" panose="00020600040101010101" charset="-122"/>
                <a:ea typeface="汉仪润圆-35简" panose="00020600040101010101" charset="-122"/>
                <a:cs typeface="汉仪润圆-35简" panose="00020600040101010101" charset="-122"/>
              </a:rPr>
              <a:t>y</a:t>
            </a:r>
            <a:r>
              <a:rPr lang="zh-CN" altLang="en-US" dirty="0">
                <a:solidFill>
                  <a:schemeClr val="bg1"/>
                </a:solidFill>
                <a:latin typeface="汉仪润圆-35简" panose="00020600040101010101" charset="-122"/>
                <a:ea typeface="汉仪润圆-35简" panose="00020600040101010101" charset="-122"/>
                <a:cs typeface="汉仪润圆-35简" panose="00020600040101010101" charset="-122"/>
              </a:rPr>
              <a:t>轴，原点与视点的连线为</a:t>
            </a:r>
            <a:r>
              <a:rPr lang="en-US" altLang="zh-CN" dirty="0">
                <a:solidFill>
                  <a:schemeClr val="bg1"/>
                </a:solidFill>
                <a:latin typeface="汉仪润圆-35简" panose="00020600040101010101" charset="-122"/>
                <a:ea typeface="汉仪润圆-35简" panose="00020600040101010101" charset="-122"/>
                <a:cs typeface="汉仪润圆-35简" panose="00020600040101010101" charset="-122"/>
              </a:rPr>
              <a:t>z</a:t>
            </a:r>
            <a:r>
              <a:rPr lang="zh-CN" altLang="en-US" dirty="0">
                <a:solidFill>
                  <a:schemeClr val="bg1"/>
                </a:solidFill>
                <a:latin typeface="汉仪润圆-35简" panose="00020600040101010101" charset="-122"/>
                <a:ea typeface="汉仪润圆-35简" panose="00020600040101010101" charset="-122"/>
                <a:cs typeface="汉仪润圆-35简" panose="00020600040101010101" charset="-122"/>
              </a:rPr>
              <a:t>轴，</a:t>
            </a:r>
            <a:r>
              <a:rPr lang="en-US" altLang="zh-CN" dirty="0">
                <a:solidFill>
                  <a:schemeClr val="bg1"/>
                </a:solidFill>
                <a:latin typeface="汉仪润圆-35简" panose="00020600040101010101" charset="-122"/>
                <a:ea typeface="汉仪润圆-35简" panose="00020600040101010101" charset="-122"/>
                <a:cs typeface="汉仪润圆-35简" panose="00020600040101010101" charset="-122"/>
              </a:rPr>
              <a:t>x</a:t>
            </a:r>
            <a:r>
              <a:rPr lang="zh-CN" altLang="en-US" dirty="0">
                <a:solidFill>
                  <a:schemeClr val="bg1"/>
                </a:solidFill>
                <a:latin typeface="汉仪润圆-35简" panose="00020600040101010101" charset="-122"/>
                <a:ea typeface="汉仪润圆-35简" panose="00020600040101010101" charset="-122"/>
                <a:cs typeface="汉仪润圆-35简" panose="00020600040101010101" charset="-122"/>
              </a:rPr>
              <a:t>轴为</a:t>
            </a:r>
            <a:r>
              <a:rPr lang="en-US" altLang="zh-CN" dirty="0" err="1">
                <a:solidFill>
                  <a:schemeClr val="bg1"/>
                </a:solidFill>
                <a:latin typeface="汉仪润圆-35简" panose="00020600040101010101" charset="-122"/>
                <a:ea typeface="汉仪润圆-35简" panose="00020600040101010101" charset="-122"/>
                <a:cs typeface="汉仪润圆-35简" panose="00020600040101010101" charset="-122"/>
              </a:rPr>
              <a:t>yoz</a:t>
            </a:r>
            <a:r>
              <a:rPr lang="zh-CN" altLang="en-US" dirty="0">
                <a:solidFill>
                  <a:schemeClr val="bg1"/>
                </a:solidFill>
                <a:latin typeface="汉仪润圆-35简" panose="00020600040101010101" charset="-122"/>
                <a:ea typeface="汉仪润圆-35简" panose="00020600040101010101" charset="-122"/>
                <a:cs typeface="汉仪润圆-35简" panose="00020600040101010101" charset="-122"/>
              </a:rPr>
              <a:t>面的垂线。</a:t>
            </a:r>
            <a:endParaRPr lang="zh-CN" altLang="en-US" dirty="0">
              <a:solidFill>
                <a:schemeClr val="bg1"/>
              </a:solidFill>
              <a:latin typeface="汉仪润圆-35简" panose="00020600040101010101" charset="-122"/>
              <a:ea typeface="汉仪润圆-35简" panose="00020600040101010101" charset="-122"/>
              <a:cs typeface="汉仪润圆-35简" panose="00020600040101010101" charset="-122"/>
            </a:endParaRPr>
          </a:p>
        </p:txBody>
      </p:sp>
      <p:pic>
        <p:nvPicPr>
          <p:cNvPr id="9" name="图片 8"/>
          <p:cNvPicPr>
            <a:picLocks noChangeAspect="1"/>
          </p:cNvPicPr>
          <p:nvPr/>
        </p:nvPicPr>
        <p:blipFill>
          <a:blip r:embed="rId1"/>
          <a:stretch>
            <a:fillRect/>
          </a:stretch>
        </p:blipFill>
        <p:spPr>
          <a:xfrm>
            <a:off x="1330642" y="2641554"/>
            <a:ext cx="9286875" cy="22193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7675" y="367239"/>
            <a:ext cx="513548" cy="575736"/>
            <a:chOff x="447675" y="367239"/>
            <a:chExt cx="513548" cy="575736"/>
          </a:xfrm>
        </p:grpSpPr>
        <p:sp>
          <p:nvSpPr>
            <p:cNvPr id="3" name="等腰三角形 2"/>
            <p:cNvSpPr/>
            <p:nvPr/>
          </p:nvSpPr>
          <p:spPr>
            <a:xfrm rot="5400000">
              <a:off x="414282" y="400632"/>
              <a:ext cx="484204" cy="417418"/>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581357" y="563109"/>
              <a:ext cx="408004" cy="351728"/>
            </a:xfrm>
            <a:prstGeom prst="triangle">
              <a:avLst/>
            </a:prstGeom>
            <a:solidFill>
              <a:srgbClr val="2A99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896242" y="409286"/>
            <a:ext cx="1452880" cy="398780"/>
          </a:xfrm>
          <a:prstGeom prst="rect">
            <a:avLst/>
          </a:prstGeom>
        </p:spPr>
        <p:txBody>
          <a:bodyPr wrap="none">
            <a:spAutoFit/>
          </a:bodyPr>
          <a:lstStyle/>
          <a:p>
            <a:pPr algn="ctr"/>
            <a:r>
              <a:rPr lang="zh-CN" altLang="en-US" sz="2000" dirty="0">
                <a:solidFill>
                  <a:schemeClr val="bg1"/>
                </a:solidFill>
              </a:rPr>
              <a:t>投影坐标系</a:t>
            </a:r>
            <a:endParaRPr lang="zh-CN" altLang="en-US" sz="2000" dirty="0">
              <a:solidFill>
                <a:schemeClr val="bg1"/>
              </a:solidFill>
            </a:endParaRPr>
          </a:p>
        </p:txBody>
      </p:sp>
      <p:sp>
        <p:nvSpPr>
          <p:cNvPr id="7" name="文本框 6"/>
          <p:cNvSpPr txBox="1"/>
          <p:nvPr/>
        </p:nvSpPr>
        <p:spPr>
          <a:xfrm>
            <a:off x="424134" y="1185093"/>
            <a:ext cx="11343731" cy="923330"/>
          </a:xfrm>
          <a:prstGeom prst="rect">
            <a:avLst/>
          </a:prstGeom>
          <a:noFill/>
        </p:spPr>
        <p:txBody>
          <a:bodyPr wrap="square">
            <a:spAutoFit/>
          </a:bodyPr>
          <a:lstStyle/>
          <a:p>
            <a:r>
              <a:rPr lang="zh-CN" altLang="en-US" dirty="0">
                <a:solidFill>
                  <a:schemeClr val="bg1"/>
                </a:solidFill>
              </a:rPr>
              <a:t>裁剪坐标系（</a:t>
            </a:r>
            <a:r>
              <a:rPr lang="en-US" altLang="zh-CN" dirty="0">
                <a:solidFill>
                  <a:schemeClr val="bg1"/>
                </a:solidFill>
              </a:rPr>
              <a:t>Clip Space</a:t>
            </a:r>
            <a:r>
              <a:rPr lang="zh-CN" altLang="en-US" dirty="0">
                <a:solidFill>
                  <a:schemeClr val="bg1"/>
                </a:solidFill>
              </a:rPr>
              <a:t>）：指的是相机坐标系经过投影矩阵转换后得到的空间坐标系，之所以叫裁剪坐标系，是因为投影矩阵约定了视角的上下左右前后边界（对应的是相机的</a:t>
            </a:r>
            <a:r>
              <a:rPr lang="en-US" altLang="zh-CN" dirty="0">
                <a:solidFill>
                  <a:schemeClr val="bg1"/>
                </a:solidFill>
              </a:rPr>
              <a:t>Frustum</a:t>
            </a:r>
            <a:r>
              <a:rPr lang="zh-CN" altLang="en-US" dirty="0">
                <a:solidFill>
                  <a:schemeClr val="bg1"/>
                </a:solidFill>
              </a:rPr>
              <a:t>范围），后面会将处于边界之外的数据直接</a:t>
            </a:r>
            <a:r>
              <a:rPr lang="en-US" altLang="zh-CN" dirty="0">
                <a:solidFill>
                  <a:schemeClr val="bg1"/>
                </a:solidFill>
              </a:rPr>
              <a:t>Clip</a:t>
            </a:r>
            <a:r>
              <a:rPr lang="zh-CN" altLang="en-US" dirty="0">
                <a:solidFill>
                  <a:schemeClr val="bg1"/>
                </a:solidFill>
              </a:rPr>
              <a:t>到边界上。</a:t>
            </a:r>
            <a:endParaRPr lang="zh-CN" altLang="en-US" dirty="0">
              <a:solidFill>
                <a:schemeClr val="bg1"/>
              </a:solidFill>
            </a:endParaRPr>
          </a:p>
        </p:txBody>
      </p:sp>
      <p:pic>
        <p:nvPicPr>
          <p:cNvPr id="8" name="图片 7"/>
          <p:cNvPicPr>
            <a:picLocks noChangeAspect="1"/>
          </p:cNvPicPr>
          <p:nvPr/>
        </p:nvPicPr>
        <p:blipFill>
          <a:blip r:embed="rId1"/>
          <a:stretch>
            <a:fillRect/>
          </a:stretch>
        </p:blipFill>
        <p:spPr>
          <a:xfrm>
            <a:off x="1523999" y="2211203"/>
            <a:ext cx="9187543" cy="43920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7675" y="367239"/>
            <a:ext cx="513548" cy="575736"/>
            <a:chOff x="447675" y="367239"/>
            <a:chExt cx="513548" cy="575736"/>
          </a:xfrm>
        </p:grpSpPr>
        <p:sp>
          <p:nvSpPr>
            <p:cNvPr id="3" name="等腰三角形 2"/>
            <p:cNvSpPr/>
            <p:nvPr/>
          </p:nvSpPr>
          <p:spPr>
            <a:xfrm rot="5400000">
              <a:off x="414282" y="400632"/>
              <a:ext cx="484204" cy="417418"/>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581357" y="563109"/>
              <a:ext cx="408004" cy="351728"/>
            </a:xfrm>
            <a:prstGeom prst="triangle">
              <a:avLst/>
            </a:prstGeom>
            <a:solidFill>
              <a:srgbClr val="2A99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865093" y="413097"/>
            <a:ext cx="2448624" cy="400110"/>
          </a:xfrm>
          <a:prstGeom prst="rect">
            <a:avLst/>
          </a:prstGeom>
        </p:spPr>
        <p:txBody>
          <a:bodyPr wrap="square">
            <a:spAutoFit/>
          </a:bodyPr>
          <a:lstStyle/>
          <a:p>
            <a:pPr algn="ctr"/>
            <a:r>
              <a:rPr lang="zh-CN" altLang="en-US" sz="2000" dirty="0">
                <a:solidFill>
                  <a:schemeClr val="bg1"/>
                </a:solidFill>
              </a:rPr>
              <a:t>规范化设备坐标系</a:t>
            </a:r>
            <a:endParaRPr lang="zh-CN" altLang="en-US" sz="2000" dirty="0">
              <a:solidFill>
                <a:schemeClr val="bg1"/>
              </a:solidFill>
            </a:endParaRPr>
          </a:p>
        </p:txBody>
      </p:sp>
      <p:sp>
        <p:nvSpPr>
          <p:cNvPr id="7" name="文本框 6"/>
          <p:cNvSpPr txBox="1"/>
          <p:nvPr/>
        </p:nvSpPr>
        <p:spPr>
          <a:xfrm>
            <a:off x="424134" y="1185093"/>
            <a:ext cx="11343731" cy="2862322"/>
          </a:xfrm>
          <a:prstGeom prst="rect">
            <a:avLst/>
          </a:prstGeom>
          <a:noFill/>
        </p:spPr>
        <p:txBody>
          <a:bodyPr wrap="square">
            <a:spAutoFit/>
          </a:bodyPr>
          <a:lstStyle/>
          <a:p>
            <a:r>
              <a:rPr lang="zh-CN" altLang="en-US" dirty="0">
                <a:solidFill>
                  <a:schemeClr val="bg1"/>
                </a:solidFill>
              </a:rPr>
              <a:t>标准设备坐标（</a:t>
            </a:r>
            <a:r>
              <a:rPr lang="en-US" altLang="zh-CN" dirty="0">
                <a:solidFill>
                  <a:schemeClr val="bg1"/>
                </a:solidFill>
              </a:rPr>
              <a:t>Normalized Device Coordinates</a:t>
            </a:r>
            <a:r>
              <a:rPr lang="zh-CN" altLang="en-US" dirty="0">
                <a:solidFill>
                  <a:schemeClr val="bg1"/>
                </a:solidFill>
              </a:rPr>
              <a:t>，简称</a:t>
            </a:r>
            <a:r>
              <a:rPr lang="en-US" altLang="zh-CN" dirty="0">
                <a:solidFill>
                  <a:schemeClr val="bg1"/>
                </a:solidFill>
              </a:rPr>
              <a:t>NDC</a:t>
            </a:r>
            <a:r>
              <a:rPr lang="zh-CN" altLang="en-US" dirty="0">
                <a:solidFill>
                  <a:schemeClr val="bg1"/>
                </a:solidFill>
              </a:rPr>
              <a:t>）：实际上这个坐标跟我们说的裁剪坐标系中的坐标并不是同一个东西，所谓的</a:t>
            </a:r>
            <a:r>
              <a:rPr lang="en-US" altLang="zh-CN" dirty="0">
                <a:solidFill>
                  <a:schemeClr val="bg1"/>
                </a:solidFill>
              </a:rPr>
              <a:t>NDC</a:t>
            </a:r>
            <a:r>
              <a:rPr lang="zh-CN" altLang="en-US" dirty="0">
                <a:solidFill>
                  <a:schemeClr val="bg1"/>
                </a:solidFill>
              </a:rPr>
              <a:t>指的是与设备平台无关的一套三维坐标系（比如同一个物件，无论设备使用什么样的分辨率，在这个坐标系中的数值都是相同的）。</a:t>
            </a:r>
            <a:endParaRPr lang="zh-CN" altLang="en-US" dirty="0">
              <a:solidFill>
                <a:schemeClr val="bg1"/>
              </a:solidFill>
            </a:endParaRPr>
          </a:p>
          <a:p>
            <a:r>
              <a:rPr lang="zh-CN" altLang="en-US" dirty="0">
                <a:solidFill>
                  <a:schemeClr val="bg1"/>
                </a:solidFill>
              </a:rPr>
              <a:t>标准设备坐标系与裁剪坐标系的关联与区别在于，</a:t>
            </a:r>
            <a:r>
              <a:rPr lang="en-US" altLang="zh-CN" dirty="0">
                <a:solidFill>
                  <a:schemeClr val="bg1"/>
                </a:solidFill>
              </a:rPr>
              <a:t>NDC</a:t>
            </a:r>
            <a:r>
              <a:rPr lang="zh-CN" altLang="en-US" dirty="0">
                <a:solidFill>
                  <a:schemeClr val="bg1"/>
                </a:solidFill>
              </a:rPr>
              <a:t>是裁剪坐标系中的四维坐标</a:t>
            </a:r>
            <a:r>
              <a:rPr lang="en-US" altLang="zh-CN" dirty="0">
                <a:solidFill>
                  <a:schemeClr val="bg1"/>
                </a:solidFill>
              </a:rPr>
              <a:t>clip</a:t>
            </a:r>
            <a:r>
              <a:rPr lang="zh-CN" altLang="en-US" dirty="0">
                <a:solidFill>
                  <a:schemeClr val="bg1"/>
                </a:solidFill>
              </a:rPr>
              <a:t>除以第四维齐次坐标分量</a:t>
            </a:r>
            <a:r>
              <a:rPr lang="en-US" altLang="zh-CN" dirty="0" err="1">
                <a:solidFill>
                  <a:schemeClr val="bg1"/>
                </a:solidFill>
              </a:rPr>
              <a:t>clip.w</a:t>
            </a:r>
            <a:r>
              <a:rPr lang="zh-CN" altLang="en-US" dirty="0">
                <a:solidFill>
                  <a:schemeClr val="bg1"/>
                </a:solidFill>
              </a:rPr>
              <a:t>后得到的，而这个过程称之为透视除法</a:t>
            </a:r>
            <a:r>
              <a:rPr lang="en-US" altLang="zh-CN" dirty="0">
                <a:solidFill>
                  <a:schemeClr val="bg1"/>
                </a:solidFill>
              </a:rPr>
              <a:t>(perspective division)</a:t>
            </a:r>
            <a:r>
              <a:rPr lang="zh-CN" altLang="en-US" dirty="0">
                <a:solidFill>
                  <a:schemeClr val="bg1"/>
                </a:solidFill>
              </a:rPr>
              <a:t>，硬件自动完成的，经过透视除法后，就完成了坐标从四维空间到三维空间的转换。</a:t>
            </a:r>
            <a:endParaRPr lang="en-US" altLang="zh-CN" dirty="0">
              <a:solidFill>
                <a:schemeClr val="bg1"/>
              </a:solidFill>
            </a:endParaRPr>
          </a:p>
          <a:p>
            <a:endParaRPr lang="en-US" altLang="zh-CN" dirty="0">
              <a:solidFill>
                <a:schemeClr val="bg1"/>
              </a:solidFill>
            </a:endParaRPr>
          </a:p>
          <a:p>
            <a:r>
              <a:rPr lang="zh-CN" altLang="en-US" dirty="0">
                <a:solidFill>
                  <a:schemeClr val="bg1"/>
                </a:solidFill>
              </a:rPr>
              <a:t>一旦你的顶点坐标已经在顶点</a:t>
            </a:r>
            <a:r>
              <a:rPr lang="zh-CN" altLang="en-US" dirty="0">
                <a:solidFill>
                  <a:schemeClr val="bg1"/>
                </a:solidFill>
                <a:hlinkClick r:id="rId1"/>
              </a:rPr>
              <a:t>着色器</a:t>
            </a:r>
            <a:r>
              <a:rPr lang="zh-CN" altLang="en-US" dirty="0">
                <a:solidFill>
                  <a:schemeClr val="bg1"/>
                </a:solidFill>
              </a:rPr>
              <a:t>中处理过，它们就应该是标准化设备坐标了，标准化设备坐标是一个</a:t>
            </a:r>
            <a:r>
              <a:rPr lang="en-US" altLang="zh-CN" dirty="0">
                <a:solidFill>
                  <a:schemeClr val="bg1"/>
                </a:solidFill>
              </a:rPr>
              <a:t>x</a:t>
            </a:r>
            <a:r>
              <a:rPr lang="zh-CN" altLang="en-US" dirty="0">
                <a:solidFill>
                  <a:schemeClr val="bg1"/>
                </a:solidFill>
              </a:rPr>
              <a:t>、</a:t>
            </a:r>
            <a:r>
              <a:rPr lang="en-US" altLang="zh-CN" dirty="0">
                <a:solidFill>
                  <a:schemeClr val="bg1"/>
                </a:solidFill>
              </a:rPr>
              <a:t>y</a:t>
            </a:r>
            <a:r>
              <a:rPr lang="zh-CN" altLang="en-US" dirty="0">
                <a:solidFill>
                  <a:schemeClr val="bg1"/>
                </a:solidFill>
              </a:rPr>
              <a:t>和</a:t>
            </a:r>
            <a:r>
              <a:rPr lang="en-US" altLang="zh-CN" dirty="0">
                <a:solidFill>
                  <a:schemeClr val="bg1"/>
                </a:solidFill>
              </a:rPr>
              <a:t>z</a:t>
            </a:r>
            <a:r>
              <a:rPr lang="zh-CN" altLang="en-US" dirty="0">
                <a:solidFill>
                  <a:schemeClr val="bg1"/>
                </a:solidFill>
              </a:rPr>
              <a:t>值在</a:t>
            </a:r>
            <a:r>
              <a:rPr lang="en-US" altLang="zh-CN" dirty="0">
                <a:solidFill>
                  <a:schemeClr val="bg1"/>
                </a:solidFill>
              </a:rPr>
              <a:t>-1.0</a:t>
            </a:r>
            <a:r>
              <a:rPr lang="zh-CN" altLang="en-US" dirty="0">
                <a:solidFill>
                  <a:schemeClr val="bg1"/>
                </a:solidFill>
              </a:rPr>
              <a:t>到</a:t>
            </a:r>
            <a:r>
              <a:rPr lang="en-US" altLang="zh-CN" dirty="0">
                <a:solidFill>
                  <a:schemeClr val="bg1"/>
                </a:solidFill>
              </a:rPr>
              <a:t>1.0</a:t>
            </a:r>
            <a:r>
              <a:rPr lang="zh-CN" altLang="en-US" dirty="0">
                <a:solidFill>
                  <a:schemeClr val="bg1"/>
                </a:solidFill>
              </a:rPr>
              <a:t>的一小段空间。任何落在范围外的坐标都会被丢弃</a:t>
            </a:r>
            <a:r>
              <a:rPr lang="en-US" altLang="zh-CN" dirty="0">
                <a:solidFill>
                  <a:schemeClr val="bg1"/>
                </a:solidFill>
              </a:rPr>
              <a:t>/</a:t>
            </a:r>
            <a:r>
              <a:rPr lang="zh-CN" altLang="en-US" dirty="0">
                <a:solidFill>
                  <a:schemeClr val="bg1"/>
                </a:solidFill>
              </a:rPr>
              <a:t>裁剪，不会显示在你的屏幕上。下面你会看到我们定义的在标准化设备坐标中的三角形</a:t>
            </a:r>
            <a:r>
              <a:rPr lang="en-US" altLang="zh-CN" dirty="0">
                <a:solidFill>
                  <a:schemeClr val="bg1"/>
                </a:solidFill>
              </a:rPr>
              <a:t>(</a:t>
            </a:r>
            <a:r>
              <a:rPr lang="zh-CN" altLang="en-US" dirty="0">
                <a:solidFill>
                  <a:schemeClr val="bg1"/>
                </a:solidFill>
              </a:rPr>
              <a:t>忽略</a:t>
            </a:r>
            <a:r>
              <a:rPr lang="en-US" altLang="zh-CN" dirty="0">
                <a:solidFill>
                  <a:schemeClr val="bg1"/>
                </a:solidFill>
              </a:rPr>
              <a:t>z</a:t>
            </a:r>
            <a:r>
              <a:rPr lang="zh-CN" altLang="en-US" dirty="0">
                <a:solidFill>
                  <a:schemeClr val="bg1"/>
                </a:solidFill>
              </a:rPr>
              <a:t>轴</a:t>
            </a:r>
            <a:r>
              <a:rPr lang="en-US" altLang="zh-CN" dirty="0">
                <a:solidFill>
                  <a:schemeClr val="bg1"/>
                </a:solidFill>
              </a:rPr>
              <a:t>)</a:t>
            </a:r>
            <a:r>
              <a:rPr lang="zh-CN" altLang="en-US" dirty="0">
                <a:solidFill>
                  <a:schemeClr val="bg1"/>
                </a:solidFill>
              </a:rPr>
              <a:t>：</a:t>
            </a:r>
            <a:endParaRPr lang="zh-CN" altLang="en-US" dirty="0">
              <a:solidFill>
                <a:schemeClr val="bg1"/>
              </a:solidFill>
            </a:endParaRPr>
          </a:p>
        </p:txBody>
      </p:sp>
      <p:pic>
        <p:nvPicPr>
          <p:cNvPr id="9" name="图片 8"/>
          <p:cNvPicPr>
            <a:picLocks noChangeAspect="1"/>
          </p:cNvPicPr>
          <p:nvPr/>
        </p:nvPicPr>
        <p:blipFill>
          <a:blip r:embed="rId2"/>
          <a:stretch>
            <a:fillRect/>
          </a:stretch>
        </p:blipFill>
        <p:spPr>
          <a:xfrm>
            <a:off x="3748359" y="4186646"/>
            <a:ext cx="3876675" cy="1828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7675" y="367239"/>
            <a:ext cx="513548" cy="575736"/>
            <a:chOff x="447675" y="367239"/>
            <a:chExt cx="513548" cy="575736"/>
          </a:xfrm>
        </p:grpSpPr>
        <p:sp>
          <p:nvSpPr>
            <p:cNvPr id="3" name="等腰三角形 2"/>
            <p:cNvSpPr/>
            <p:nvPr/>
          </p:nvSpPr>
          <p:spPr>
            <a:xfrm rot="5400000">
              <a:off x="414282" y="400632"/>
              <a:ext cx="484204" cy="417418"/>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581357" y="563109"/>
              <a:ext cx="408004" cy="351728"/>
            </a:xfrm>
            <a:prstGeom prst="triangle">
              <a:avLst/>
            </a:prstGeom>
            <a:solidFill>
              <a:srgbClr val="2A99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1017387" y="409286"/>
            <a:ext cx="2143824" cy="400110"/>
          </a:xfrm>
          <a:prstGeom prst="rect">
            <a:avLst/>
          </a:prstGeom>
        </p:spPr>
        <p:txBody>
          <a:bodyPr wrap="square">
            <a:spAutoFit/>
          </a:bodyPr>
          <a:lstStyle/>
          <a:p>
            <a:pPr algn="ctr"/>
            <a:r>
              <a:rPr lang="zh-CN" altLang="en-US" sz="2000" dirty="0">
                <a:solidFill>
                  <a:schemeClr val="bg1"/>
                </a:solidFill>
              </a:rPr>
              <a:t>屏幕空间坐标系</a:t>
            </a:r>
            <a:endParaRPr lang="zh-CN" altLang="en-US" sz="2000" dirty="0">
              <a:solidFill>
                <a:schemeClr val="bg1"/>
              </a:solidFill>
            </a:endParaRPr>
          </a:p>
        </p:txBody>
      </p:sp>
      <p:sp>
        <p:nvSpPr>
          <p:cNvPr id="6" name="文本框 5"/>
          <p:cNvSpPr txBox="1"/>
          <p:nvPr/>
        </p:nvSpPr>
        <p:spPr>
          <a:xfrm>
            <a:off x="609495" y="1210492"/>
            <a:ext cx="11117308" cy="2306955"/>
          </a:xfrm>
          <a:prstGeom prst="rect">
            <a:avLst/>
          </a:prstGeom>
          <a:noFill/>
        </p:spPr>
        <p:txBody>
          <a:bodyPr wrap="square" rtlCol="0">
            <a:spAutoFit/>
          </a:bodyPr>
          <a:lstStyle/>
          <a:p>
            <a:r>
              <a:rPr lang="zh-CN" altLang="en-US" dirty="0">
                <a:solidFill>
                  <a:schemeClr val="bg1"/>
                </a:solidFill>
              </a:rPr>
              <a:t>屏幕空间坐标系是一个二维平面坐标系，这个坐标系的坐标也是</a:t>
            </a:r>
            <a:r>
              <a:rPr lang="en-US" altLang="zh-CN" dirty="0">
                <a:solidFill>
                  <a:schemeClr val="bg1"/>
                </a:solidFill>
              </a:rPr>
              <a:t>Fragment Shader</a:t>
            </a:r>
            <a:r>
              <a:rPr lang="zh-CN" altLang="en-US" dirty="0">
                <a:solidFill>
                  <a:schemeClr val="bg1"/>
                </a:solidFill>
              </a:rPr>
              <a:t>、</a:t>
            </a:r>
            <a:r>
              <a:rPr lang="en-US" altLang="zh-CN" dirty="0">
                <a:solidFill>
                  <a:schemeClr val="bg1"/>
                </a:solidFill>
              </a:rPr>
              <a:t>Pixel Shader</a:t>
            </a:r>
            <a:r>
              <a:rPr lang="zh-CN" altLang="en-US" dirty="0">
                <a:solidFill>
                  <a:schemeClr val="bg1"/>
                </a:solidFill>
              </a:rPr>
              <a:t>的输入。上一步我们得到</a:t>
            </a:r>
            <a:r>
              <a:rPr lang="en-US" altLang="zh-CN" dirty="0">
                <a:solidFill>
                  <a:schemeClr val="bg1"/>
                </a:solidFill>
              </a:rPr>
              <a:t>NDC</a:t>
            </a:r>
            <a:r>
              <a:rPr lang="zh-CN" altLang="en-US" dirty="0">
                <a:solidFill>
                  <a:schemeClr val="bg1"/>
                </a:solidFill>
              </a:rPr>
              <a:t>之后，坐标范围分布在</a:t>
            </a:r>
            <a:r>
              <a:rPr lang="en-US" altLang="zh-CN" dirty="0">
                <a:solidFill>
                  <a:schemeClr val="bg1"/>
                </a:solidFill>
              </a:rPr>
              <a:t>[-1, 1]</a:t>
            </a:r>
            <a:r>
              <a:rPr lang="zh-CN" altLang="en-US" dirty="0">
                <a:solidFill>
                  <a:schemeClr val="bg1"/>
                </a:solidFill>
              </a:rPr>
              <a:t>（</a:t>
            </a:r>
            <a:r>
              <a:rPr lang="en-US" altLang="zh-CN" dirty="0">
                <a:solidFill>
                  <a:schemeClr val="bg1"/>
                </a:solidFill>
              </a:rPr>
              <a:t>WebGL</a:t>
            </a:r>
            <a:r>
              <a:rPr lang="zh-CN" altLang="en-US" dirty="0">
                <a:solidFill>
                  <a:schemeClr val="bg1"/>
                </a:solidFill>
              </a:rPr>
              <a:t>为例），而之后则需要经过</a:t>
            </a:r>
            <a:r>
              <a:rPr lang="en-US" altLang="zh-CN" dirty="0">
                <a:solidFill>
                  <a:schemeClr val="bg1"/>
                </a:solidFill>
              </a:rPr>
              <a:t>Viewport Transform</a:t>
            </a:r>
            <a:r>
              <a:rPr lang="zh-CN" altLang="en-US" dirty="0">
                <a:solidFill>
                  <a:schemeClr val="bg1"/>
                </a:solidFill>
              </a:rPr>
              <a:t>将</a:t>
            </a:r>
            <a:r>
              <a:rPr lang="en-US" altLang="zh-CN" dirty="0">
                <a:solidFill>
                  <a:schemeClr val="bg1"/>
                </a:solidFill>
              </a:rPr>
              <a:t>NDC</a:t>
            </a:r>
            <a:r>
              <a:rPr lang="zh-CN" altLang="en-US" dirty="0">
                <a:solidFill>
                  <a:schemeClr val="bg1"/>
                </a:solidFill>
              </a:rPr>
              <a:t>转换到屏幕空间，得到与屏幕分辨率相一致的</a:t>
            </a:r>
            <a:r>
              <a:rPr lang="en-US" altLang="zh-CN" dirty="0">
                <a:solidFill>
                  <a:schemeClr val="bg1"/>
                </a:solidFill>
              </a:rPr>
              <a:t>2D</a:t>
            </a:r>
            <a:r>
              <a:rPr lang="zh-CN" altLang="en-US" dirty="0">
                <a:solidFill>
                  <a:schemeClr val="bg1"/>
                </a:solidFill>
              </a:rPr>
              <a:t>整数坐标系（更准确的说，坐标范围与</a:t>
            </a:r>
            <a:r>
              <a:rPr lang="en-US" altLang="zh-CN" dirty="0">
                <a:solidFill>
                  <a:schemeClr val="bg1"/>
                </a:solidFill>
              </a:rPr>
              <a:t>Viewport</a:t>
            </a:r>
            <a:r>
              <a:rPr lang="zh-CN" altLang="en-US" dirty="0">
                <a:solidFill>
                  <a:schemeClr val="bg1"/>
                </a:solidFill>
              </a:rPr>
              <a:t>分辨率一致）。</a:t>
            </a:r>
            <a:endParaRPr lang="zh-CN" altLang="en-US" dirty="0">
              <a:solidFill>
                <a:schemeClr val="bg1"/>
              </a:solidFill>
            </a:endParaRPr>
          </a:p>
          <a:p>
            <a:r>
              <a:rPr lang="zh-CN" altLang="en-US" dirty="0">
                <a:solidFill>
                  <a:schemeClr val="bg1"/>
                </a:solidFill>
              </a:rPr>
              <a:t>处于这个坐标系中的坐标，我们称之为</a:t>
            </a:r>
            <a:r>
              <a:rPr lang="en-US" altLang="zh-CN" dirty="0">
                <a:solidFill>
                  <a:schemeClr val="bg1"/>
                </a:solidFill>
              </a:rPr>
              <a:t>Framebuffer Coordinates</a:t>
            </a:r>
            <a:r>
              <a:rPr lang="zh-CN" altLang="en-US" dirty="0">
                <a:solidFill>
                  <a:schemeClr val="bg1"/>
                </a:solidFill>
              </a:rPr>
              <a:t>或者</a:t>
            </a:r>
            <a:r>
              <a:rPr lang="en-US" altLang="zh-CN" dirty="0">
                <a:solidFill>
                  <a:schemeClr val="bg1"/>
                </a:solidFill>
              </a:rPr>
              <a:t>Viewport Coordinates</a:t>
            </a:r>
            <a:r>
              <a:rPr lang="zh-CN" altLang="en-US" dirty="0">
                <a:solidFill>
                  <a:schemeClr val="bg1"/>
                </a:solidFill>
              </a:rPr>
              <a:t>，屏幕坐标系是建立在屏幕上的二维坐标系；是以像素为单位，屏幕的左下角为</a:t>
            </a:r>
            <a:r>
              <a:rPr lang="en-US" altLang="zh-CN" dirty="0">
                <a:solidFill>
                  <a:schemeClr val="bg1"/>
                </a:solidFill>
              </a:rPr>
              <a:t>(0, 0)</a:t>
            </a:r>
            <a:r>
              <a:rPr lang="zh-CN" altLang="en-US" dirty="0">
                <a:solidFill>
                  <a:schemeClr val="bg1"/>
                </a:solidFill>
              </a:rPr>
              <a:t>，右上角为 </a:t>
            </a:r>
            <a:r>
              <a:rPr lang="en-US" altLang="zh-CN" dirty="0">
                <a:solidFill>
                  <a:schemeClr val="bg1"/>
                </a:solidFill>
              </a:rPr>
              <a:t>(</a:t>
            </a:r>
            <a:r>
              <a:rPr lang="en-US" altLang="zh-CN" dirty="0" err="1">
                <a:solidFill>
                  <a:schemeClr val="bg1"/>
                </a:solidFill>
              </a:rPr>
              <a:t>Screen.width</a:t>
            </a:r>
            <a:r>
              <a:rPr lang="en-US" altLang="zh-CN" dirty="0">
                <a:solidFill>
                  <a:schemeClr val="bg1"/>
                </a:solidFill>
              </a:rPr>
              <a:t>, </a:t>
            </a:r>
            <a:r>
              <a:rPr lang="en-US" altLang="zh-CN" dirty="0" err="1">
                <a:solidFill>
                  <a:schemeClr val="bg1"/>
                </a:solidFill>
              </a:rPr>
              <a:t>Screen.height</a:t>
            </a:r>
            <a:r>
              <a:rPr lang="en-US" altLang="zh-CN" dirty="0">
                <a:solidFill>
                  <a:schemeClr val="bg1"/>
                </a:solidFill>
              </a:rPr>
              <a:t>)</a:t>
            </a:r>
            <a:r>
              <a:rPr lang="zh-CN" altLang="en-US" dirty="0">
                <a:solidFill>
                  <a:schemeClr val="bg1"/>
                </a:solidFill>
              </a:rPr>
              <a:t>。</a:t>
            </a:r>
            <a:endParaRPr lang="zh-CN" altLang="en-US" dirty="0">
              <a:solidFill>
                <a:schemeClr val="bg1"/>
              </a:solidFill>
            </a:endParaRPr>
          </a:p>
          <a:p>
            <a:endParaRPr lang="en-US" altLang="zh-CN" dirty="0">
              <a:solidFill>
                <a:schemeClr val="bg1"/>
              </a:solidFill>
            </a:endParaRPr>
          </a:p>
          <a:p>
            <a:r>
              <a:rPr lang="zh-CN" altLang="en-US" dirty="0">
                <a:solidFill>
                  <a:schemeClr val="bg1"/>
                </a:solidFill>
              </a:rPr>
              <a:t>我们平常所说的</a:t>
            </a:r>
            <a:r>
              <a:rPr lang="en-US" altLang="zh-CN" dirty="0" err="1">
                <a:solidFill>
                  <a:schemeClr val="bg1"/>
                </a:solidFill>
              </a:rPr>
              <a:t>BackFace</a:t>
            </a:r>
            <a:r>
              <a:rPr lang="en-US" altLang="zh-CN" dirty="0">
                <a:solidFill>
                  <a:schemeClr val="bg1"/>
                </a:solidFill>
              </a:rPr>
              <a:t> Culling</a:t>
            </a:r>
            <a:r>
              <a:rPr lang="zh-CN" altLang="en-US" dirty="0">
                <a:solidFill>
                  <a:schemeClr val="bg1"/>
                </a:solidFill>
              </a:rPr>
              <a:t>（</a:t>
            </a:r>
            <a:r>
              <a:rPr lang="en-US" altLang="zh-CN" dirty="0">
                <a:solidFill>
                  <a:schemeClr val="bg1"/>
                </a:solidFill>
              </a:rPr>
              <a:t>CW/CCW</a:t>
            </a:r>
            <a:r>
              <a:rPr lang="zh-CN" altLang="en-US" dirty="0">
                <a:solidFill>
                  <a:schemeClr val="bg1"/>
                </a:solidFill>
              </a:rPr>
              <a:t>）等，就是在这个阶段完成的</a:t>
            </a:r>
            <a:r>
              <a:rPr lang="zh-CN" dirty="0">
                <a:solidFill>
                  <a:schemeClr val="bg1"/>
                </a:solidFill>
              </a:rPr>
              <a:t>。</a:t>
            </a:r>
            <a:endParaRPr lang="en-US" altLang="zh-CN" dirty="0">
              <a:solidFill>
                <a:schemeClr val="bg1"/>
              </a:solidFill>
            </a:endParaRPr>
          </a:p>
          <a:p>
            <a:endParaRPr lang="en-US" altLang="zh-CN"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1"/>
          <a:stretch>
            <a:fillRect/>
          </a:stretch>
        </p:blipFill>
        <p:spPr>
          <a:xfrm>
            <a:off x="3394961" y="901699"/>
            <a:ext cx="5402077" cy="5407025"/>
          </a:xfrm>
          <a:prstGeom prst="rect">
            <a:avLst/>
          </a:prstGeom>
        </p:spPr>
      </p:pic>
      <p:pic>
        <p:nvPicPr>
          <p:cNvPr id="92" name="图片 91"/>
          <p:cNvPicPr>
            <a:picLocks noChangeAspect="1"/>
          </p:cNvPicPr>
          <p:nvPr/>
        </p:nvPicPr>
        <p:blipFill>
          <a:blip r:embed="rId1"/>
          <a:stretch>
            <a:fillRect/>
          </a:stretch>
        </p:blipFill>
        <p:spPr>
          <a:xfrm rot="19787989">
            <a:off x="-10930699" y="-9895296"/>
            <a:ext cx="14637691" cy="14651095"/>
          </a:xfrm>
          <a:prstGeom prst="rect">
            <a:avLst/>
          </a:prstGeom>
        </p:spPr>
      </p:pic>
      <p:pic>
        <p:nvPicPr>
          <p:cNvPr id="93" name="图片 92"/>
          <p:cNvPicPr>
            <a:picLocks noChangeAspect="1"/>
          </p:cNvPicPr>
          <p:nvPr/>
        </p:nvPicPr>
        <p:blipFill>
          <a:blip r:embed="rId1"/>
          <a:stretch>
            <a:fillRect/>
          </a:stretch>
        </p:blipFill>
        <p:spPr>
          <a:xfrm rot="19048470">
            <a:off x="9916090" y="1297300"/>
            <a:ext cx="10013678" cy="10022849"/>
          </a:xfrm>
          <a:prstGeom prst="rect">
            <a:avLst/>
          </a:prstGeom>
        </p:spPr>
      </p:pic>
      <p:sp>
        <p:nvSpPr>
          <p:cNvPr id="50" name="矩形 49"/>
          <p:cNvSpPr/>
          <p:nvPr/>
        </p:nvSpPr>
        <p:spPr>
          <a:xfrm>
            <a:off x="0" y="0"/>
            <a:ext cx="12192000" cy="6858000"/>
          </a:xfrm>
          <a:prstGeom prst="rect">
            <a:avLst/>
          </a:prstGeom>
          <a:gradFill flip="none" rotWithShape="1">
            <a:gsLst>
              <a:gs pos="100000">
                <a:srgbClr val="0D1325"/>
              </a:gs>
              <a:gs pos="0">
                <a:srgbClr val="0D1325">
                  <a:alpha val="50000"/>
                </a:srgbClr>
              </a:gs>
              <a:gs pos="44000">
                <a:srgbClr val="0D1325">
                  <a:alpha val="5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3459176" y="2114023"/>
            <a:ext cx="5273648" cy="1323439"/>
          </a:xfrm>
          <a:prstGeom prst="rect">
            <a:avLst/>
          </a:prstGeom>
          <a:noFill/>
        </p:spPr>
        <p:txBody>
          <a:bodyPr wrap="square" rtlCol="0">
            <a:spAutoFit/>
          </a:bodyPr>
          <a:lstStyle/>
          <a:p>
            <a:pPr algn="dist"/>
            <a:r>
              <a:rPr lang="zh-CN" altLang="en-US" sz="8000" b="1" dirty="0">
                <a:solidFill>
                  <a:prstClr val="white"/>
                </a:solidFill>
                <a:effectLst>
                  <a:outerShdw blurRad="38100" dist="38100" dir="2700000" algn="tl">
                    <a:srgbClr val="000000">
                      <a:alpha val="43137"/>
                    </a:srgbClr>
                  </a:outerShdw>
                </a:effectLst>
              </a:rPr>
              <a:t>谢谢观看</a:t>
            </a:r>
            <a:endParaRPr lang="zh-CN" altLang="en-US" sz="8000" b="1" dirty="0">
              <a:solidFill>
                <a:prstClr val="white"/>
              </a:solidFill>
              <a:effectLst>
                <a:outerShdw blurRad="38100" dist="38100" dir="2700000" algn="tl">
                  <a:srgbClr val="000000">
                    <a:alpha val="43137"/>
                  </a:srgbClr>
                </a:outerShdw>
              </a:effectLst>
            </a:endParaRPr>
          </a:p>
        </p:txBody>
      </p:sp>
      <p:sp>
        <p:nvSpPr>
          <p:cNvPr id="2" name="文本框 1"/>
          <p:cNvSpPr txBox="1"/>
          <p:nvPr/>
        </p:nvSpPr>
        <p:spPr>
          <a:xfrm>
            <a:off x="10292080" y="4332605"/>
            <a:ext cx="1750060" cy="368300"/>
          </a:xfrm>
          <a:prstGeom prst="rect">
            <a:avLst/>
          </a:prstGeom>
          <a:noFill/>
        </p:spPr>
        <p:txBody>
          <a:bodyPr wrap="square" rtlCol="0">
            <a:spAutoFit/>
          </a:bodyPr>
          <a:p>
            <a:r>
              <a:rPr lang="en-US" altLang="zh-CN">
                <a:solidFill>
                  <a:schemeClr val="bg1"/>
                </a:solidFill>
              </a:rPr>
              <a:t>WebGL</a:t>
            </a:r>
            <a:r>
              <a:rPr lang="zh-CN" altLang="en-US">
                <a:solidFill>
                  <a:schemeClr val="bg1"/>
                </a:solidFill>
              </a:rPr>
              <a:t>交流群</a:t>
            </a:r>
            <a:endParaRPr lang="zh-CN" altLang="en-US">
              <a:solidFill>
                <a:schemeClr val="bg1"/>
              </a:solidFill>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65226"/>
            <a:ext cx="2492392" cy="3181777"/>
          </a:xfrm>
          <a:prstGeom prst="rect">
            <a:avLst/>
          </a:prstGeom>
        </p:spPr>
      </p:pic>
      <p:pic>
        <p:nvPicPr>
          <p:cNvPr id="3" name="图片 2" descr="1"/>
          <p:cNvPicPr>
            <a:picLocks noChangeAspect="1"/>
          </p:cNvPicPr>
          <p:nvPr/>
        </p:nvPicPr>
        <p:blipFill>
          <a:blip r:embed="rId3"/>
          <a:stretch>
            <a:fillRect/>
          </a:stretch>
        </p:blipFill>
        <p:spPr>
          <a:xfrm>
            <a:off x="10002520" y="4700905"/>
            <a:ext cx="2189480" cy="2139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639558" y="327715"/>
            <a:ext cx="1005404" cy="584775"/>
          </a:xfrm>
          <a:prstGeom prst="rect">
            <a:avLst/>
          </a:prstGeom>
        </p:spPr>
        <p:txBody>
          <a:bodyPr wrap="none">
            <a:spAutoFit/>
          </a:bodyPr>
          <a:lstStyle/>
          <a:p>
            <a:pPr lvl="0" algn="ctr"/>
            <a:r>
              <a:rPr lang="zh-CN" altLang="en-US" sz="3200" dirty="0">
                <a:solidFill>
                  <a:prstClr val="white"/>
                </a:solidFill>
              </a:rPr>
              <a:t>目录</a:t>
            </a:r>
            <a:endParaRPr lang="zh-CN" altLang="en-US" sz="3200" dirty="0">
              <a:solidFill>
                <a:prstClr val="white"/>
              </a:solidFill>
            </a:endParaRPr>
          </a:p>
        </p:txBody>
      </p:sp>
      <p:sp>
        <p:nvSpPr>
          <p:cNvPr id="23" name="Rectangle 3"/>
          <p:cNvSpPr txBox="1">
            <a:spLocks noChangeArrowheads="1"/>
          </p:cNvSpPr>
          <p:nvPr/>
        </p:nvSpPr>
        <p:spPr bwMode="auto">
          <a:xfrm>
            <a:off x="4614140" y="2474495"/>
            <a:ext cx="3471549"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zh-CN" altLang="en-US" sz="3600" dirty="0">
                <a:ea typeface="微软雅黑" panose="020B0503020204020204" pitchFamily="34" charset="-122"/>
              </a:rPr>
              <a:t>前言</a:t>
            </a:r>
            <a:endParaRPr lang="zh-CN" altLang="en-US" sz="3600" dirty="0">
              <a:ea typeface="微软雅黑" panose="020B0503020204020204" pitchFamily="34" charset="-122"/>
            </a:endParaRPr>
          </a:p>
        </p:txBody>
      </p:sp>
      <p:sp>
        <p:nvSpPr>
          <p:cNvPr id="35" name="Rectangle 3"/>
          <p:cNvSpPr txBox="1">
            <a:spLocks noChangeArrowheads="1"/>
          </p:cNvSpPr>
          <p:nvPr/>
        </p:nvSpPr>
        <p:spPr bwMode="auto">
          <a:xfrm>
            <a:off x="4614140" y="3369332"/>
            <a:ext cx="3471549" cy="648512"/>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zh-CN" altLang="en-US" sz="3600" dirty="0">
                <a:ea typeface="微软雅黑" panose="020B0503020204020204" pitchFamily="34" charset="-122"/>
              </a:rPr>
              <a:t>变换流水线</a:t>
            </a:r>
            <a:endParaRPr lang="zh-CN" altLang="en-US" sz="3600" dirty="0">
              <a:ea typeface="微软雅黑" panose="020B0503020204020204" pitchFamily="34" charset="-122"/>
            </a:endParaRPr>
          </a:p>
        </p:txBody>
      </p:sp>
      <p:sp>
        <p:nvSpPr>
          <p:cNvPr id="38" name="Oval 47"/>
          <p:cNvSpPr>
            <a:spLocks noChangeAspect="1"/>
          </p:cNvSpPr>
          <p:nvPr/>
        </p:nvSpPr>
        <p:spPr>
          <a:xfrm>
            <a:off x="3605987" y="2402233"/>
            <a:ext cx="804661" cy="805334"/>
          </a:xfrm>
          <a:prstGeom prst="ellipse">
            <a:avLst/>
          </a:prstGeom>
          <a:gradFill flip="none" rotWithShape="1">
            <a:gsLst>
              <a:gs pos="87000">
                <a:srgbClr val="2A9995">
                  <a:alpha val="40000"/>
                </a:srgbClr>
              </a:gs>
              <a:gs pos="0">
                <a:srgbClr val="8EE0DC">
                  <a:alpha val="78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39" name="Oval 48"/>
          <p:cNvSpPr>
            <a:spLocks noChangeAspect="1"/>
          </p:cNvSpPr>
          <p:nvPr/>
        </p:nvSpPr>
        <p:spPr>
          <a:xfrm>
            <a:off x="3698831" y="2442098"/>
            <a:ext cx="618970" cy="61948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1</a:t>
            </a:r>
            <a:endParaRPr lang="en-US" sz="3200" b="1" dirty="0">
              <a:solidFill>
                <a:schemeClr val="bg1"/>
              </a:solidFill>
            </a:endParaRPr>
          </a:p>
        </p:txBody>
      </p:sp>
      <p:sp>
        <p:nvSpPr>
          <p:cNvPr id="40" name="Oval 47"/>
          <p:cNvSpPr>
            <a:spLocks noChangeAspect="1"/>
          </p:cNvSpPr>
          <p:nvPr/>
        </p:nvSpPr>
        <p:spPr>
          <a:xfrm>
            <a:off x="3605987" y="3354560"/>
            <a:ext cx="804661" cy="805334"/>
          </a:xfrm>
          <a:prstGeom prst="ellipse">
            <a:avLst/>
          </a:prstGeom>
          <a:gradFill flip="none" rotWithShape="1">
            <a:gsLst>
              <a:gs pos="87000">
                <a:srgbClr val="2A9995">
                  <a:alpha val="40000"/>
                </a:srgbClr>
              </a:gs>
              <a:gs pos="0">
                <a:srgbClr val="8EE0DC">
                  <a:alpha val="78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41" name="Oval 48"/>
          <p:cNvSpPr>
            <a:spLocks noChangeAspect="1"/>
          </p:cNvSpPr>
          <p:nvPr/>
        </p:nvSpPr>
        <p:spPr>
          <a:xfrm>
            <a:off x="3698831" y="3422084"/>
            <a:ext cx="618970" cy="61948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2</a:t>
            </a:r>
            <a:endParaRPr lang="en-US" sz="32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txBox="1">
            <a:spLocks noChangeArrowheads="1"/>
          </p:cNvSpPr>
          <p:nvPr/>
        </p:nvSpPr>
        <p:spPr bwMode="auto">
          <a:xfrm>
            <a:off x="5415418" y="3523200"/>
            <a:ext cx="3581728"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zh-CN" altLang="en-US" sz="3200" dirty="0">
                <a:ea typeface="微软雅黑" panose="020B0503020204020204" pitchFamily="34" charset="-122"/>
              </a:rPr>
              <a:t>前言</a:t>
            </a:r>
            <a:endParaRPr lang="zh-CN" altLang="en-US" sz="3200" dirty="0">
              <a:ea typeface="微软雅黑" panose="020B0503020204020204" pitchFamily="34" charset="-122"/>
            </a:endParaRPr>
          </a:p>
        </p:txBody>
      </p:sp>
      <p:grpSp>
        <p:nvGrpSpPr>
          <p:cNvPr id="64" name="Group 1"/>
          <p:cNvGrpSpPr/>
          <p:nvPr/>
        </p:nvGrpSpPr>
        <p:grpSpPr>
          <a:xfrm>
            <a:off x="-2982769" y="3616264"/>
            <a:ext cx="6950890" cy="7035260"/>
            <a:chOff x="4297681" y="2137013"/>
            <a:chExt cx="3596640" cy="3640296"/>
          </a:xfrm>
        </p:grpSpPr>
        <p:sp>
          <p:nvSpPr>
            <p:cNvPr id="65" name="Line 699"/>
            <p:cNvSpPr>
              <a:spLocks noChangeShapeType="1"/>
            </p:cNvSpPr>
            <p:nvPr/>
          </p:nvSpPr>
          <p:spPr bwMode="auto">
            <a:xfrm flipH="1" flipV="1">
              <a:off x="6010042" y="2137013"/>
              <a:ext cx="971473" cy="229223"/>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66" name="Freeform 700"/>
            <p:cNvSpPr/>
            <p:nvPr/>
          </p:nvSpPr>
          <p:spPr bwMode="auto">
            <a:xfrm>
              <a:off x="6981517" y="2366236"/>
              <a:ext cx="912804" cy="1547262"/>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67" name="Freeform 701"/>
            <p:cNvSpPr/>
            <p:nvPr/>
          </p:nvSpPr>
          <p:spPr bwMode="auto">
            <a:xfrm>
              <a:off x="5240505" y="3913500"/>
              <a:ext cx="2653816" cy="1863809"/>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68" name="Line 702"/>
            <p:cNvSpPr>
              <a:spLocks noChangeShapeType="1"/>
            </p:cNvSpPr>
            <p:nvPr/>
          </p:nvSpPr>
          <p:spPr bwMode="auto">
            <a:xfrm>
              <a:off x="4440949" y="4633919"/>
              <a:ext cx="799556" cy="102059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69" name="Freeform 703"/>
            <p:cNvSpPr/>
            <p:nvPr/>
          </p:nvSpPr>
          <p:spPr bwMode="auto">
            <a:xfrm>
              <a:off x="4297681" y="3149337"/>
              <a:ext cx="143268" cy="1484584"/>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1" fmla="*/ 12868 w 12868"/>
                <a:gd name="connsiteY0-2" fmla="*/ 0 h 9028"/>
                <a:gd name="connsiteX1-3" fmla="*/ 10018 w 12868"/>
                <a:gd name="connsiteY1-4" fmla="*/ 386 h 9028"/>
                <a:gd name="connsiteX2-5" fmla="*/ 5140 w 12868"/>
                <a:gd name="connsiteY2-6" fmla="*/ 1461 h 9028"/>
                <a:gd name="connsiteX3-7" fmla="*/ 854 w 12868"/>
                <a:gd name="connsiteY3-8" fmla="*/ 2274 h 9028"/>
                <a:gd name="connsiteX4-9" fmla="*/ 0 w 12868"/>
                <a:gd name="connsiteY4-10" fmla="*/ 6055 h 9028"/>
                <a:gd name="connsiteX5-11" fmla="*/ 1724 w 12868"/>
                <a:gd name="connsiteY5-12" fmla="*/ 9028 h 9028"/>
                <a:gd name="connsiteX0-13" fmla="*/ 7785 w 7785"/>
                <a:gd name="connsiteY0-14" fmla="*/ 0 h 9572"/>
                <a:gd name="connsiteX1-15" fmla="*/ 3994 w 7785"/>
                <a:gd name="connsiteY1-16" fmla="*/ 1190 h 9572"/>
                <a:gd name="connsiteX2-17" fmla="*/ 664 w 7785"/>
                <a:gd name="connsiteY2-18" fmla="*/ 2091 h 9572"/>
                <a:gd name="connsiteX3-19" fmla="*/ 0 w 7785"/>
                <a:gd name="connsiteY3-20" fmla="*/ 6279 h 9572"/>
                <a:gd name="connsiteX4-21" fmla="*/ 1340 w 7785"/>
                <a:gd name="connsiteY4-22" fmla="*/ 9572 h 9572"/>
                <a:gd name="connsiteX0-23" fmla="*/ 5130 w 5130"/>
                <a:gd name="connsiteY0-24" fmla="*/ 0 h 8757"/>
                <a:gd name="connsiteX1-25" fmla="*/ 853 w 5130"/>
                <a:gd name="connsiteY1-26" fmla="*/ 941 h 8757"/>
                <a:gd name="connsiteX2-27" fmla="*/ 0 w 5130"/>
                <a:gd name="connsiteY2-28" fmla="*/ 5317 h 8757"/>
                <a:gd name="connsiteX3-29" fmla="*/ 1721 w 5130"/>
                <a:gd name="connsiteY3-30" fmla="*/ 8757 h 8757"/>
                <a:gd name="connsiteX0-31" fmla="*/ 1663 w 3355"/>
                <a:gd name="connsiteY0-32" fmla="*/ 0 h 8925"/>
                <a:gd name="connsiteX1-33" fmla="*/ 0 w 3355"/>
                <a:gd name="connsiteY1-34" fmla="*/ 4997 h 8925"/>
                <a:gd name="connsiteX2-35" fmla="*/ 3355 w 3355"/>
                <a:gd name="connsiteY2-36" fmla="*/ 8925 h 8925"/>
              </a:gdLst>
              <a:ahLst/>
              <a:cxnLst>
                <a:cxn ang="0">
                  <a:pos x="connsiteX0-1" y="connsiteY0-2"/>
                </a:cxn>
                <a:cxn ang="0">
                  <a:pos x="connsiteX1-3" y="connsiteY1-4"/>
                </a:cxn>
                <a:cxn ang="0">
                  <a:pos x="connsiteX2-5" y="connsiteY2-6"/>
                </a:cxn>
              </a:cxnLst>
              <a:rect l="l" t="t" r="r" b="b"/>
              <a:pathLst>
                <a:path w="3355" h="8925">
                  <a:moveTo>
                    <a:pt x="1663" y="0"/>
                  </a:moveTo>
                  <a:lnTo>
                    <a:pt x="0" y="4997"/>
                  </a:lnTo>
                  <a:lnTo>
                    <a:pt x="3355" y="8925"/>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0" name="Line 704"/>
            <p:cNvSpPr>
              <a:spLocks noChangeShapeType="1"/>
            </p:cNvSpPr>
            <p:nvPr/>
          </p:nvSpPr>
          <p:spPr bwMode="auto">
            <a:xfrm flipH="1">
              <a:off x="5114925" y="2137013"/>
              <a:ext cx="895116" cy="29662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1" name="Freeform 705"/>
            <p:cNvSpPr/>
            <p:nvPr/>
          </p:nvSpPr>
          <p:spPr bwMode="auto">
            <a:xfrm>
              <a:off x="5112461" y="2348476"/>
              <a:ext cx="1871166" cy="103615"/>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1" fmla="*/ 0 w 10000"/>
                <a:gd name="connsiteY0-2" fmla="*/ 5798 h 5798"/>
                <a:gd name="connsiteX1-3" fmla="*/ 0 w 10000"/>
                <a:gd name="connsiteY1-4" fmla="*/ 5798 h 5798"/>
                <a:gd name="connsiteX2-5" fmla="*/ 4953 w 10000"/>
                <a:gd name="connsiteY2-6" fmla="*/ 0 h 5798"/>
                <a:gd name="connsiteX3-7" fmla="*/ 4953 w 10000"/>
                <a:gd name="connsiteY3-8" fmla="*/ 0 h 5798"/>
                <a:gd name="connsiteX4-9" fmla="*/ 10000 w 10000"/>
                <a:gd name="connsiteY4-10" fmla="*/ 1092 h 57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5798">
                  <a:moveTo>
                    <a:pt x="0" y="5798"/>
                  </a:moveTo>
                  <a:lnTo>
                    <a:pt x="0" y="5798"/>
                  </a:lnTo>
                  <a:lnTo>
                    <a:pt x="4953" y="0"/>
                  </a:lnTo>
                  <a:lnTo>
                    <a:pt x="4953" y="0"/>
                  </a:lnTo>
                  <a:lnTo>
                    <a:pt x="10000" y="1092"/>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2" name="Freeform 706"/>
            <p:cNvSpPr/>
            <p:nvPr/>
          </p:nvSpPr>
          <p:spPr bwMode="auto">
            <a:xfrm>
              <a:off x="4997636" y="4060857"/>
              <a:ext cx="242869" cy="1593654"/>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3" name="Freeform 707"/>
            <p:cNvSpPr/>
            <p:nvPr/>
          </p:nvSpPr>
          <p:spPr bwMode="auto">
            <a:xfrm>
              <a:off x="4997636" y="2442645"/>
              <a:ext cx="180104" cy="1618213"/>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4" name="Freeform 708"/>
            <p:cNvSpPr/>
            <p:nvPr/>
          </p:nvSpPr>
          <p:spPr bwMode="auto">
            <a:xfrm>
              <a:off x="5963651" y="4745799"/>
              <a:ext cx="409345" cy="1031510"/>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1" fmla="*/ 0 w 7538"/>
                <a:gd name="connsiteY0-2" fmla="*/ 0 h 10000"/>
                <a:gd name="connsiteX1-3" fmla="*/ 5503 w 7538"/>
                <a:gd name="connsiteY1-4" fmla="*/ 7817 h 10000"/>
                <a:gd name="connsiteX2-5" fmla="*/ 7538 w 7538"/>
                <a:gd name="connsiteY2-6" fmla="*/ 10000 h 10000"/>
              </a:gdLst>
              <a:ahLst/>
              <a:cxnLst>
                <a:cxn ang="0">
                  <a:pos x="connsiteX0-1" y="connsiteY0-2"/>
                </a:cxn>
                <a:cxn ang="0">
                  <a:pos x="connsiteX1-3" y="connsiteY1-4"/>
                </a:cxn>
                <a:cxn ang="0">
                  <a:pos x="connsiteX2-5" y="connsiteY2-6"/>
                </a:cxn>
              </a:cxnLst>
              <a:rect l="l" t="t" r="r" b="b"/>
              <a:pathLst>
                <a:path w="7538" h="10000">
                  <a:moveTo>
                    <a:pt x="0" y="0"/>
                  </a:moveTo>
                  <a:lnTo>
                    <a:pt x="5503" y="7817"/>
                  </a:lnTo>
                  <a:lnTo>
                    <a:pt x="7538" y="1000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5" name="Freeform 709"/>
            <p:cNvSpPr/>
            <p:nvPr/>
          </p:nvSpPr>
          <p:spPr bwMode="auto">
            <a:xfrm>
              <a:off x="5963652" y="2348500"/>
              <a:ext cx="450260" cy="2397304"/>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6" name="Line 710"/>
            <p:cNvSpPr>
              <a:spLocks noChangeShapeType="1"/>
            </p:cNvSpPr>
            <p:nvPr/>
          </p:nvSpPr>
          <p:spPr bwMode="auto">
            <a:xfrm>
              <a:off x="6010042" y="2137015"/>
              <a:ext cx="24560" cy="21148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7" name="Line 711"/>
            <p:cNvSpPr>
              <a:spLocks noChangeShapeType="1"/>
            </p:cNvSpPr>
            <p:nvPr/>
          </p:nvSpPr>
          <p:spPr bwMode="auto">
            <a:xfrm flipH="1">
              <a:off x="4368632" y="2434349"/>
              <a:ext cx="751816" cy="71507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8" name="Line 712"/>
            <p:cNvSpPr>
              <a:spLocks noChangeShapeType="1"/>
            </p:cNvSpPr>
            <p:nvPr/>
          </p:nvSpPr>
          <p:spPr bwMode="auto">
            <a:xfrm flipH="1" flipV="1">
              <a:off x="7681469" y="3816627"/>
              <a:ext cx="212851" cy="9687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9" name="Line 713"/>
            <p:cNvSpPr>
              <a:spLocks noChangeShapeType="1"/>
            </p:cNvSpPr>
            <p:nvPr/>
          </p:nvSpPr>
          <p:spPr bwMode="auto">
            <a:xfrm flipH="1" flipV="1">
              <a:off x="6981510" y="2366234"/>
              <a:ext cx="237017" cy="63173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0" name="Line 714"/>
            <p:cNvSpPr>
              <a:spLocks noChangeShapeType="1"/>
            </p:cNvSpPr>
            <p:nvPr/>
          </p:nvSpPr>
          <p:spPr bwMode="auto">
            <a:xfrm flipH="1" flipV="1">
              <a:off x="7214834" y="2997969"/>
              <a:ext cx="466634" cy="818657"/>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1" name="Line 715"/>
            <p:cNvSpPr>
              <a:spLocks noChangeShapeType="1"/>
            </p:cNvSpPr>
            <p:nvPr/>
          </p:nvSpPr>
          <p:spPr bwMode="auto">
            <a:xfrm flipH="1" flipV="1">
              <a:off x="7681469" y="3816627"/>
              <a:ext cx="20465" cy="110245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2" name="Freeform 716"/>
            <p:cNvSpPr/>
            <p:nvPr/>
          </p:nvSpPr>
          <p:spPr bwMode="auto">
            <a:xfrm>
              <a:off x="5963652" y="4745802"/>
              <a:ext cx="1738283" cy="328828"/>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3" name="Line 717"/>
            <p:cNvSpPr>
              <a:spLocks noChangeShapeType="1"/>
            </p:cNvSpPr>
            <p:nvPr/>
          </p:nvSpPr>
          <p:spPr bwMode="auto">
            <a:xfrm>
              <a:off x="4997636" y="4060859"/>
              <a:ext cx="966016" cy="684944"/>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4" name="Line 718"/>
            <p:cNvSpPr>
              <a:spLocks noChangeShapeType="1"/>
            </p:cNvSpPr>
            <p:nvPr/>
          </p:nvSpPr>
          <p:spPr bwMode="auto">
            <a:xfrm>
              <a:off x="4368632" y="3149421"/>
              <a:ext cx="629002" cy="91143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5" name="Line 719"/>
            <p:cNvSpPr>
              <a:spLocks noChangeShapeType="1"/>
            </p:cNvSpPr>
            <p:nvPr/>
          </p:nvSpPr>
          <p:spPr bwMode="auto">
            <a:xfrm flipH="1">
              <a:off x="4368634" y="2944756"/>
              <a:ext cx="809106" cy="20466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6" name="Line 720"/>
            <p:cNvSpPr>
              <a:spLocks noChangeShapeType="1"/>
            </p:cNvSpPr>
            <p:nvPr/>
          </p:nvSpPr>
          <p:spPr bwMode="auto">
            <a:xfrm flipH="1">
              <a:off x="5177742" y="2348501"/>
              <a:ext cx="856862" cy="596256"/>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7" name="Line 721"/>
            <p:cNvSpPr>
              <a:spLocks noChangeShapeType="1"/>
            </p:cNvSpPr>
            <p:nvPr/>
          </p:nvSpPr>
          <p:spPr bwMode="auto">
            <a:xfrm flipH="1" flipV="1">
              <a:off x="6034604" y="2348500"/>
              <a:ext cx="1180232" cy="649470"/>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8" name="Freeform 722"/>
            <p:cNvSpPr/>
            <p:nvPr/>
          </p:nvSpPr>
          <p:spPr bwMode="auto">
            <a:xfrm>
              <a:off x="7214833" y="2997968"/>
              <a:ext cx="573059" cy="798191"/>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9" name="Freeform 723"/>
            <p:cNvSpPr/>
            <p:nvPr/>
          </p:nvSpPr>
          <p:spPr bwMode="auto">
            <a:xfrm>
              <a:off x="7193002" y="2997968"/>
              <a:ext cx="491195" cy="2076661"/>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0" name="Line 724"/>
            <p:cNvSpPr>
              <a:spLocks noChangeShapeType="1"/>
            </p:cNvSpPr>
            <p:nvPr/>
          </p:nvSpPr>
          <p:spPr bwMode="auto">
            <a:xfrm flipV="1">
              <a:off x="6413914" y="2997968"/>
              <a:ext cx="800921" cy="25651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1" name="Line 725"/>
            <p:cNvSpPr>
              <a:spLocks noChangeShapeType="1"/>
            </p:cNvSpPr>
            <p:nvPr/>
          </p:nvSpPr>
          <p:spPr bwMode="auto">
            <a:xfrm flipV="1">
              <a:off x="4997634" y="3254480"/>
              <a:ext cx="1416278" cy="81729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2" name="Freeform 726"/>
            <p:cNvSpPr/>
            <p:nvPr/>
          </p:nvSpPr>
          <p:spPr bwMode="auto">
            <a:xfrm>
              <a:off x="4440949" y="4071773"/>
              <a:ext cx="753165" cy="1069713"/>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3" name="Line 728"/>
            <p:cNvSpPr>
              <a:spLocks noChangeShapeType="1"/>
            </p:cNvSpPr>
            <p:nvPr/>
          </p:nvSpPr>
          <p:spPr bwMode="auto">
            <a:xfrm flipH="1">
              <a:off x="5194114" y="4745801"/>
              <a:ext cx="769538" cy="395684"/>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4" name="Freeform 729"/>
            <p:cNvSpPr/>
            <p:nvPr/>
          </p:nvSpPr>
          <p:spPr bwMode="auto">
            <a:xfrm>
              <a:off x="5963654" y="3816625"/>
              <a:ext cx="1717818" cy="929177"/>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5" name="Freeform 730"/>
            <p:cNvSpPr/>
            <p:nvPr/>
          </p:nvSpPr>
          <p:spPr bwMode="auto">
            <a:xfrm>
              <a:off x="5254151" y="5500332"/>
              <a:ext cx="1756021" cy="158273"/>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6" name="Freeform 731"/>
            <p:cNvSpPr/>
            <p:nvPr/>
          </p:nvSpPr>
          <p:spPr bwMode="auto">
            <a:xfrm>
              <a:off x="5194116" y="5074626"/>
              <a:ext cx="2009806" cy="477551"/>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7" name="Line 732"/>
            <p:cNvSpPr>
              <a:spLocks noChangeShapeType="1"/>
            </p:cNvSpPr>
            <p:nvPr/>
          </p:nvSpPr>
          <p:spPr bwMode="auto">
            <a:xfrm>
              <a:off x="6413918" y="3254481"/>
              <a:ext cx="780454" cy="753166"/>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8" name="Line 733"/>
            <p:cNvSpPr>
              <a:spLocks noChangeShapeType="1"/>
            </p:cNvSpPr>
            <p:nvPr/>
          </p:nvSpPr>
          <p:spPr bwMode="auto">
            <a:xfrm>
              <a:off x="5177745" y="2944750"/>
              <a:ext cx="1236173" cy="30972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grpSp>
      <p:grpSp>
        <p:nvGrpSpPr>
          <p:cNvPr id="99" name="Group 1"/>
          <p:cNvGrpSpPr/>
          <p:nvPr/>
        </p:nvGrpSpPr>
        <p:grpSpPr>
          <a:xfrm>
            <a:off x="9290190" y="-3412530"/>
            <a:ext cx="5803619" cy="5874063"/>
            <a:chOff x="4297681" y="2137013"/>
            <a:chExt cx="3596640" cy="3640296"/>
          </a:xfrm>
        </p:grpSpPr>
        <p:sp>
          <p:nvSpPr>
            <p:cNvPr id="100" name="Line 699"/>
            <p:cNvSpPr>
              <a:spLocks noChangeShapeType="1"/>
            </p:cNvSpPr>
            <p:nvPr/>
          </p:nvSpPr>
          <p:spPr bwMode="auto">
            <a:xfrm flipH="1" flipV="1">
              <a:off x="6010042" y="2137013"/>
              <a:ext cx="971473" cy="229223"/>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1" name="Freeform 700"/>
            <p:cNvSpPr/>
            <p:nvPr/>
          </p:nvSpPr>
          <p:spPr bwMode="auto">
            <a:xfrm>
              <a:off x="6981517" y="2366236"/>
              <a:ext cx="912804" cy="1547262"/>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2" name="Freeform 701"/>
            <p:cNvSpPr/>
            <p:nvPr/>
          </p:nvSpPr>
          <p:spPr bwMode="auto">
            <a:xfrm>
              <a:off x="5240505" y="3913500"/>
              <a:ext cx="2653816" cy="1863809"/>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3" name="Line 702"/>
            <p:cNvSpPr>
              <a:spLocks noChangeShapeType="1"/>
            </p:cNvSpPr>
            <p:nvPr/>
          </p:nvSpPr>
          <p:spPr bwMode="auto">
            <a:xfrm>
              <a:off x="4440949" y="4633919"/>
              <a:ext cx="799556" cy="102059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4" name="Freeform 703"/>
            <p:cNvSpPr/>
            <p:nvPr/>
          </p:nvSpPr>
          <p:spPr bwMode="auto">
            <a:xfrm>
              <a:off x="4297681" y="3149337"/>
              <a:ext cx="143268" cy="1484584"/>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1" fmla="*/ 12868 w 12868"/>
                <a:gd name="connsiteY0-2" fmla="*/ 0 h 9028"/>
                <a:gd name="connsiteX1-3" fmla="*/ 10018 w 12868"/>
                <a:gd name="connsiteY1-4" fmla="*/ 386 h 9028"/>
                <a:gd name="connsiteX2-5" fmla="*/ 5140 w 12868"/>
                <a:gd name="connsiteY2-6" fmla="*/ 1461 h 9028"/>
                <a:gd name="connsiteX3-7" fmla="*/ 854 w 12868"/>
                <a:gd name="connsiteY3-8" fmla="*/ 2274 h 9028"/>
                <a:gd name="connsiteX4-9" fmla="*/ 0 w 12868"/>
                <a:gd name="connsiteY4-10" fmla="*/ 6055 h 9028"/>
                <a:gd name="connsiteX5-11" fmla="*/ 1724 w 12868"/>
                <a:gd name="connsiteY5-12" fmla="*/ 9028 h 9028"/>
                <a:gd name="connsiteX0-13" fmla="*/ 7785 w 7785"/>
                <a:gd name="connsiteY0-14" fmla="*/ 0 h 9572"/>
                <a:gd name="connsiteX1-15" fmla="*/ 3994 w 7785"/>
                <a:gd name="connsiteY1-16" fmla="*/ 1190 h 9572"/>
                <a:gd name="connsiteX2-17" fmla="*/ 664 w 7785"/>
                <a:gd name="connsiteY2-18" fmla="*/ 2091 h 9572"/>
                <a:gd name="connsiteX3-19" fmla="*/ 0 w 7785"/>
                <a:gd name="connsiteY3-20" fmla="*/ 6279 h 9572"/>
                <a:gd name="connsiteX4-21" fmla="*/ 1340 w 7785"/>
                <a:gd name="connsiteY4-22" fmla="*/ 9572 h 9572"/>
                <a:gd name="connsiteX0-23" fmla="*/ 5130 w 5130"/>
                <a:gd name="connsiteY0-24" fmla="*/ 0 h 8757"/>
                <a:gd name="connsiteX1-25" fmla="*/ 853 w 5130"/>
                <a:gd name="connsiteY1-26" fmla="*/ 941 h 8757"/>
                <a:gd name="connsiteX2-27" fmla="*/ 0 w 5130"/>
                <a:gd name="connsiteY2-28" fmla="*/ 5317 h 8757"/>
                <a:gd name="connsiteX3-29" fmla="*/ 1721 w 5130"/>
                <a:gd name="connsiteY3-30" fmla="*/ 8757 h 8757"/>
                <a:gd name="connsiteX0-31" fmla="*/ 1663 w 3355"/>
                <a:gd name="connsiteY0-32" fmla="*/ 0 h 8925"/>
                <a:gd name="connsiteX1-33" fmla="*/ 0 w 3355"/>
                <a:gd name="connsiteY1-34" fmla="*/ 4997 h 8925"/>
                <a:gd name="connsiteX2-35" fmla="*/ 3355 w 3355"/>
                <a:gd name="connsiteY2-36" fmla="*/ 8925 h 8925"/>
              </a:gdLst>
              <a:ahLst/>
              <a:cxnLst>
                <a:cxn ang="0">
                  <a:pos x="connsiteX0-1" y="connsiteY0-2"/>
                </a:cxn>
                <a:cxn ang="0">
                  <a:pos x="connsiteX1-3" y="connsiteY1-4"/>
                </a:cxn>
                <a:cxn ang="0">
                  <a:pos x="connsiteX2-5" y="connsiteY2-6"/>
                </a:cxn>
              </a:cxnLst>
              <a:rect l="l" t="t" r="r" b="b"/>
              <a:pathLst>
                <a:path w="3355" h="8925">
                  <a:moveTo>
                    <a:pt x="1663" y="0"/>
                  </a:moveTo>
                  <a:lnTo>
                    <a:pt x="0" y="4997"/>
                  </a:lnTo>
                  <a:lnTo>
                    <a:pt x="3355" y="8925"/>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5" name="Line 704"/>
            <p:cNvSpPr>
              <a:spLocks noChangeShapeType="1"/>
            </p:cNvSpPr>
            <p:nvPr/>
          </p:nvSpPr>
          <p:spPr bwMode="auto">
            <a:xfrm flipH="1">
              <a:off x="5114925" y="2137013"/>
              <a:ext cx="895116" cy="29662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6" name="Freeform 705"/>
            <p:cNvSpPr/>
            <p:nvPr/>
          </p:nvSpPr>
          <p:spPr bwMode="auto">
            <a:xfrm>
              <a:off x="5114925" y="2340343"/>
              <a:ext cx="1871166" cy="103615"/>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1" fmla="*/ 0 w 10000"/>
                <a:gd name="connsiteY0-2" fmla="*/ 5798 h 5798"/>
                <a:gd name="connsiteX1-3" fmla="*/ 0 w 10000"/>
                <a:gd name="connsiteY1-4" fmla="*/ 5798 h 5798"/>
                <a:gd name="connsiteX2-5" fmla="*/ 4953 w 10000"/>
                <a:gd name="connsiteY2-6" fmla="*/ 0 h 5798"/>
                <a:gd name="connsiteX3-7" fmla="*/ 4953 w 10000"/>
                <a:gd name="connsiteY3-8" fmla="*/ 0 h 5798"/>
                <a:gd name="connsiteX4-9" fmla="*/ 10000 w 10000"/>
                <a:gd name="connsiteY4-10" fmla="*/ 1092 h 57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5798">
                  <a:moveTo>
                    <a:pt x="0" y="5798"/>
                  </a:moveTo>
                  <a:lnTo>
                    <a:pt x="0" y="5798"/>
                  </a:lnTo>
                  <a:lnTo>
                    <a:pt x="4953" y="0"/>
                  </a:lnTo>
                  <a:lnTo>
                    <a:pt x="4953" y="0"/>
                  </a:lnTo>
                  <a:lnTo>
                    <a:pt x="10000" y="1092"/>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7" name="Freeform 706"/>
            <p:cNvSpPr/>
            <p:nvPr/>
          </p:nvSpPr>
          <p:spPr bwMode="auto">
            <a:xfrm>
              <a:off x="4997636" y="4060857"/>
              <a:ext cx="242869" cy="1593654"/>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8" name="Freeform 707"/>
            <p:cNvSpPr/>
            <p:nvPr/>
          </p:nvSpPr>
          <p:spPr bwMode="auto">
            <a:xfrm>
              <a:off x="4997636" y="2442645"/>
              <a:ext cx="180104" cy="1618213"/>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9" name="Freeform 708"/>
            <p:cNvSpPr/>
            <p:nvPr/>
          </p:nvSpPr>
          <p:spPr bwMode="auto">
            <a:xfrm>
              <a:off x="5963651" y="4745799"/>
              <a:ext cx="409345" cy="1031510"/>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1" fmla="*/ 0 w 7538"/>
                <a:gd name="connsiteY0-2" fmla="*/ 0 h 10000"/>
                <a:gd name="connsiteX1-3" fmla="*/ 5503 w 7538"/>
                <a:gd name="connsiteY1-4" fmla="*/ 7817 h 10000"/>
                <a:gd name="connsiteX2-5" fmla="*/ 7538 w 7538"/>
                <a:gd name="connsiteY2-6" fmla="*/ 10000 h 10000"/>
              </a:gdLst>
              <a:ahLst/>
              <a:cxnLst>
                <a:cxn ang="0">
                  <a:pos x="connsiteX0-1" y="connsiteY0-2"/>
                </a:cxn>
                <a:cxn ang="0">
                  <a:pos x="connsiteX1-3" y="connsiteY1-4"/>
                </a:cxn>
                <a:cxn ang="0">
                  <a:pos x="connsiteX2-5" y="connsiteY2-6"/>
                </a:cxn>
              </a:cxnLst>
              <a:rect l="l" t="t" r="r" b="b"/>
              <a:pathLst>
                <a:path w="7538" h="10000">
                  <a:moveTo>
                    <a:pt x="0" y="0"/>
                  </a:moveTo>
                  <a:lnTo>
                    <a:pt x="5503" y="7817"/>
                  </a:lnTo>
                  <a:lnTo>
                    <a:pt x="7538" y="1000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0" name="Freeform 709"/>
            <p:cNvSpPr/>
            <p:nvPr/>
          </p:nvSpPr>
          <p:spPr bwMode="auto">
            <a:xfrm>
              <a:off x="5963652" y="2348500"/>
              <a:ext cx="450260" cy="2397304"/>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1" name="Line 710"/>
            <p:cNvSpPr>
              <a:spLocks noChangeShapeType="1"/>
            </p:cNvSpPr>
            <p:nvPr/>
          </p:nvSpPr>
          <p:spPr bwMode="auto">
            <a:xfrm>
              <a:off x="6010042" y="2137015"/>
              <a:ext cx="24560" cy="21148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2" name="Line 711"/>
            <p:cNvSpPr>
              <a:spLocks noChangeShapeType="1"/>
            </p:cNvSpPr>
            <p:nvPr/>
          </p:nvSpPr>
          <p:spPr bwMode="auto">
            <a:xfrm flipH="1">
              <a:off x="4368632" y="2434349"/>
              <a:ext cx="751816" cy="71507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3" name="Line 712"/>
            <p:cNvSpPr>
              <a:spLocks noChangeShapeType="1"/>
            </p:cNvSpPr>
            <p:nvPr/>
          </p:nvSpPr>
          <p:spPr bwMode="auto">
            <a:xfrm flipH="1" flipV="1">
              <a:off x="7681469" y="3816627"/>
              <a:ext cx="212851" cy="9687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4" name="Line 713"/>
            <p:cNvSpPr>
              <a:spLocks noChangeShapeType="1"/>
            </p:cNvSpPr>
            <p:nvPr/>
          </p:nvSpPr>
          <p:spPr bwMode="auto">
            <a:xfrm flipH="1" flipV="1">
              <a:off x="6972417" y="2367473"/>
              <a:ext cx="242415" cy="630496"/>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5" name="Line 714"/>
            <p:cNvSpPr>
              <a:spLocks noChangeShapeType="1"/>
            </p:cNvSpPr>
            <p:nvPr/>
          </p:nvSpPr>
          <p:spPr bwMode="auto">
            <a:xfrm flipH="1" flipV="1">
              <a:off x="7214834" y="2997969"/>
              <a:ext cx="466634" cy="818657"/>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6" name="Line 715"/>
            <p:cNvSpPr>
              <a:spLocks noChangeShapeType="1"/>
            </p:cNvSpPr>
            <p:nvPr/>
          </p:nvSpPr>
          <p:spPr bwMode="auto">
            <a:xfrm flipH="1" flipV="1">
              <a:off x="7681469" y="3816627"/>
              <a:ext cx="20465" cy="110245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7" name="Freeform 716"/>
            <p:cNvSpPr/>
            <p:nvPr/>
          </p:nvSpPr>
          <p:spPr bwMode="auto">
            <a:xfrm>
              <a:off x="5963652" y="4745802"/>
              <a:ext cx="1738283" cy="328828"/>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8" name="Line 717"/>
            <p:cNvSpPr>
              <a:spLocks noChangeShapeType="1"/>
            </p:cNvSpPr>
            <p:nvPr/>
          </p:nvSpPr>
          <p:spPr bwMode="auto">
            <a:xfrm>
              <a:off x="4997636" y="4060859"/>
              <a:ext cx="966016" cy="684944"/>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9" name="Line 718"/>
            <p:cNvSpPr>
              <a:spLocks noChangeShapeType="1"/>
            </p:cNvSpPr>
            <p:nvPr/>
          </p:nvSpPr>
          <p:spPr bwMode="auto">
            <a:xfrm>
              <a:off x="4368632" y="3149421"/>
              <a:ext cx="629002" cy="91143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0" name="Line 719"/>
            <p:cNvSpPr>
              <a:spLocks noChangeShapeType="1"/>
            </p:cNvSpPr>
            <p:nvPr/>
          </p:nvSpPr>
          <p:spPr bwMode="auto">
            <a:xfrm flipH="1">
              <a:off x="4368634" y="2944756"/>
              <a:ext cx="809106" cy="20466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1" name="Line 720"/>
            <p:cNvSpPr>
              <a:spLocks noChangeShapeType="1"/>
            </p:cNvSpPr>
            <p:nvPr/>
          </p:nvSpPr>
          <p:spPr bwMode="auto">
            <a:xfrm flipH="1">
              <a:off x="5177742" y="2348501"/>
              <a:ext cx="856862" cy="596256"/>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2" name="Line 721"/>
            <p:cNvSpPr>
              <a:spLocks noChangeShapeType="1"/>
            </p:cNvSpPr>
            <p:nvPr/>
          </p:nvSpPr>
          <p:spPr bwMode="auto">
            <a:xfrm flipH="1" flipV="1">
              <a:off x="6034604" y="2348500"/>
              <a:ext cx="1180232" cy="649470"/>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3" name="Freeform 722"/>
            <p:cNvSpPr/>
            <p:nvPr/>
          </p:nvSpPr>
          <p:spPr bwMode="auto">
            <a:xfrm>
              <a:off x="7214833" y="2997968"/>
              <a:ext cx="573059" cy="798191"/>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4" name="Freeform 723"/>
            <p:cNvSpPr/>
            <p:nvPr/>
          </p:nvSpPr>
          <p:spPr bwMode="auto">
            <a:xfrm>
              <a:off x="7193002" y="2997968"/>
              <a:ext cx="491195" cy="2076661"/>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5" name="Line 724"/>
            <p:cNvSpPr>
              <a:spLocks noChangeShapeType="1"/>
            </p:cNvSpPr>
            <p:nvPr/>
          </p:nvSpPr>
          <p:spPr bwMode="auto">
            <a:xfrm flipV="1">
              <a:off x="6413914" y="2997968"/>
              <a:ext cx="800921" cy="25651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6" name="Line 725"/>
            <p:cNvSpPr>
              <a:spLocks noChangeShapeType="1"/>
            </p:cNvSpPr>
            <p:nvPr/>
          </p:nvSpPr>
          <p:spPr bwMode="auto">
            <a:xfrm flipV="1">
              <a:off x="4997634" y="3254480"/>
              <a:ext cx="1416278" cy="81729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7" name="Freeform 726"/>
            <p:cNvSpPr/>
            <p:nvPr/>
          </p:nvSpPr>
          <p:spPr bwMode="auto">
            <a:xfrm>
              <a:off x="4440949" y="4071773"/>
              <a:ext cx="753165" cy="1069713"/>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8" name="Line 728"/>
            <p:cNvSpPr>
              <a:spLocks noChangeShapeType="1"/>
            </p:cNvSpPr>
            <p:nvPr/>
          </p:nvSpPr>
          <p:spPr bwMode="auto">
            <a:xfrm flipH="1">
              <a:off x="5194114" y="4745801"/>
              <a:ext cx="769538" cy="395684"/>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9" name="Freeform 729"/>
            <p:cNvSpPr/>
            <p:nvPr/>
          </p:nvSpPr>
          <p:spPr bwMode="auto">
            <a:xfrm>
              <a:off x="5963654" y="3816625"/>
              <a:ext cx="1717818" cy="929177"/>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30" name="Freeform 730"/>
            <p:cNvSpPr/>
            <p:nvPr/>
          </p:nvSpPr>
          <p:spPr bwMode="auto">
            <a:xfrm>
              <a:off x="5254151" y="5500332"/>
              <a:ext cx="1756021" cy="158273"/>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31" name="Freeform 731"/>
            <p:cNvSpPr/>
            <p:nvPr/>
          </p:nvSpPr>
          <p:spPr bwMode="auto">
            <a:xfrm>
              <a:off x="5194116" y="5074626"/>
              <a:ext cx="2009806" cy="477551"/>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32" name="Line 732"/>
            <p:cNvSpPr>
              <a:spLocks noChangeShapeType="1"/>
            </p:cNvSpPr>
            <p:nvPr/>
          </p:nvSpPr>
          <p:spPr bwMode="auto">
            <a:xfrm>
              <a:off x="6413918" y="3254481"/>
              <a:ext cx="780454" cy="753166"/>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33" name="Line 733"/>
            <p:cNvSpPr>
              <a:spLocks noChangeShapeType="1"/>
            </p:cNvSpPr>
            <p:nvPr/>
          </p:nvSpPr>
          <p:spPr bwMode="auto">
            <a:xfrm>
              <a:off x="5177745" y="2944750"/>
              <a:ext cx="1236173" cy="30972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grpSp>
      <p:grpSp>
        <p:nvGrpSpPr>
          <p:cNvPr id="2" name="组合 1"/>
          <p:cNvGrpSpPr/>
          <p:nvPr/>
        </p:nvGrpSpPr>
        <p:grpSpPr>
          <a:xfrm>
            <a:off x="2833853" y="2609775"/>
            <a:ext cx="3784653" cy="771623"/>
            <a:chOff x="2553195" y="2109078"/>
            <a:chExt cx="3784653" cy="771623"/>
          </a:xfrm>
        </p:grpSpPr>
        <p:sp>
          <p:nvSpPr>
            <p:cNvPr id="54" name="Rectangle 1"/>
            <p:cNvSpPr/>
            <p:nvPr/>
          </p:nvSpPr>
          <p:spPr>
            <a:xfrm>
              <a:off x="2553195" y="2115243"/>
              <a:ext cx="3784653" cy="759293"/>
            </a:xfrm>
            <a:prstGeom prst="rect">
              <a:avLst/>
            </a:prstGeom>
            <a:gradFill flip="none" rotWithShape="1">
              <a:gsLst>
                <a:gs pos="87000">
                  <a:srgbClr val="2A9995">
                    <a:alpha val="40000"/>
                  </a:srgbClr>
                </a:gs>
                <a:gs pos="0">
                  <a:srgbClr val="8EE0DC">
                    <a:alpha val="78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prstClr val="white"/>
                </a:solidFill>
              </a:endParaRPr>
            </a:p>
          </p:txBody>
        </p:sp>
        <p:sp>
          <p:nvSpPr>
            <p:cNvPr id="57" name="Rectangle 3"/>
            <p:cNvSpPr txBox="1">
              <a:spLocks noChangeArrowheads="1"/>
            </p:cNvSpPr>
            <p:nvPr/>
          </p:nvSpPr>
          <p:spPr bwMode="auto">
            <a:xfrm>
              <a:off x="5134760" y="2109078"/>
              <a:ext cx="774482" cy="77162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a:r>
                <a:rPr lang="en-US" altLang="ko-KR">
                  <a:solidFill>
                    <a:prstClr val="white"/>
                  </a:solidFill>
                  <a:effectLst/>
                  <a:latin typeface="Calibri" panose="020F0502020204030204" pitchFamily="34" charset="0"/>
                </a:rPr>
                <a:t>01</a:t>
              </a:r>
              <a:endParaRPr lang="en-US" altLang="ko-KR">
                <a:solidFill>
                  <a:prstClr val="white"/>
                </a:solidFill>
                <a:effectLst/>
                <a:latin typeface="Calibri" panose="020F0502020204030204" pitchFamily="34" charset="0"/>
              </a:endParaRPr>
            </a:p>
          </p:txBody>
        </p:sp>
        <p:sp>
          <p:nvSpPr>
            <p:cNvPr id="58" name="Rectangle 3"/>
            <p:cNvSpPr txBox="1">
              <a:spLocks noChangeArrowheads="1"/>
            </p:cNvSpPr>
            <p:nvPr/>
          </p:nvSpPr>
          <p:spPr bwMode="auto">
            <a:xfrm>
              <a:off x="2730285" y="2309133"/>
              <a:ext cx="2475673" cy="37151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a:r>
                <a:rPr lang="en-US" altLang="ko-KR" sz="900" b="0" dirty="0">
                  <a:solidFill>
                    <a:prstClr val="white"/>
                  </a:solidFill>
                  <a:effectLst/>
                  <a:latin typeface="Calibri" panose="020F0502020204030204" pitchFamily="34" charset="0"/>
                </a:rPr>
                <a:t>Lorem Ipsum is simply dummy text of the printing and typesetting industry </a:t>
              </a:r>
              <a:endParaRPr lang="en-US" altLang="ko-KR" sz="900" b="0" dirty="0">
                <a:solidFill>
                  <a:prstClr val="white"/>
                </a:solidFill>
                <a:effectLst/>
                <a:latin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1+#ppt_w/2"/>
                                          </p:val>
                                        </p:tav>
                                        <p:tav tm="100000">
                                          <p:val>
                                            <p:strVal val="#ppt_x"/>
                                          </p:val>
                                        </p:tav>
                                      </p:tavLst>
                                    </p:anim>
                                    <p:anim calcmode="lin" valueType="num">
                                      <p:cBhvr additive="base">
                                        <p:cTn id="8" dur="500" fill="hold"/>
                                        <p:tgtEl>
                                          <p:spTgt spid="99"/>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7"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ppt_w/2"/>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2" presetClass="entr" presetSubtype="1" fill="hold" grpId="0" nodeType="afterEffect">
                                  <p:stCondLst>
                                    <p:cond delay="0"/>
                                  </p:stCondLst>
                                  <p:iterate type="lt">
                                    <p:tmPct val="10000"/>
                                  </p:iterate>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p:tgtEl>
                                          <p:spTgt spid="55"/>
                                        </p:tgtEl>
                                        <p:attrNameLst>
                                          <p:attrName>ppt_y</p:attrName>
                                        </p:attrNameLst>
                                      </p:cBhvr>
                                      <p:tavLst>
                                        <p:tav tm="0">
                                          <p:val>
                                            <p:strVal val="#ppt_y-#ppt_h*1.125000"/>
                                          </p:val>
                                        </p:tav>
                                        <p:tav tm="100000">
                                          <p:val>
                                            <p:strVal val="#ppt_y"/>
                                          </p:val>
                                        </p:tav>
                                      </p:tavLst>
                                    </p:anim>
                                    <p:animEffect transition="in" filter="wipe(down)">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2682566" y="911948"/>
            <a:ext cx="6382322" cy="4013291"/>
          </a:xfrm>
          <a:prstGeom prst="rect">
            <a:avLst/>
          </a:prstGeom>
        </p:spPr>
      </p:pic>
      <p:sp>
        <p:nvSpPr>
          <p:cNvPr id="17" name="文本框 16"/>
          <p:cNvSpPr txBox="1"/>
          <p:nvPr/>
        </p:nvSpPr>
        <p:spPr>
          <a:xfrm>
            <a:off x="321075" y="5249298"/>
            <a:ext cx="11549849" cy="923330"/>
          </a:xfrm>
          <a:prstGeom prst="rect">
            <a:avLst/>
          </a:prstGeom>
          <a:noFill/>
        </p:spPr>
        <p:txBody>
          <a:bodyPr wrap="square" rtlCol="0">
            <a:spAutoFit/>
          </a:bodyPr>
          <a:lstStyle/>
          <a:p>
            <a:r>
              <a:rPr lang="zh-CN" altLang="en-US" dirty="0">
                <a:solidFill>
                  <a:schemeClr val="bg1"/>
                </a:solidFill>
              </a:rPr>
              <a:t>你手里的</a:t>
            </a:r>
            <a:r>
              <a:rPr lang="en-US" altLang="zh-CN" dirty="0">
                <a:solidFill>
                  <a:schemeClr val="bg1"/>
                </a:solidFill>
              </a:rPr>
              <a:t>iPhone 14</a:t>
            </a:r>
            <a:r>
              <a:rPr lang="zh-CN" altLang="en-US" dirty="0">
                <a:solidFill>
                  <a:schemeClr val="bg1"/>
                </a:solidFill>
              </a:rPr>
              <a:t>，是富士康内的流水线工人，经过多个工序生产出来的。为什么富士康这么嚣张，因为它创造了一套高效率的作业流程，只需要简单的人工就可以生产出</a:t>
            </a:r>
            <a:r>
              <a:rPr lang="en-US" altLang="zh-CN" dirty="0" err="1">
                <a:solidFill>
                  <a:schemeClr val="bg1"/>
                </a:solidFill>
              </a:rPr>
              <a:t>iphone</a:t>
            </a:r>
            <a:r>
              <a:rPr lang="zh-CN" altLang="en-US" dirty="0">
                <a:solidFill>
                  <a:schemeClr val="bg1"/>
                </a:solidFill>
              </a:rPr>
              <a:t>，人工在中国实际上是很廉价的劳动力，它自诩自己为中国创造了很多劳动力。</a:t>
            </a:r>
            <a:endParaRPr lang="zh-CN" altLang="en-US" dirty="0">
              <a:solidFill>
                <a:schemeClr val="bg1"/>
              </a:solidFill>
            </a:endParaRPr>
          </a:p>
        </p:txBody>
      </p:sp>
      <p:grpSp>
        <p:nvGrpSpPr>
          <p:cNvPr id="20" name="组合 19"/>
          <p:cNvGrpSpPr/>
          <p:nvPr/>
        </p:nvGrpSpPr>
        <p:grpSpPr>
          <a:xfrm>
            <a:off x="470872" y="232656"/>
            <a:ext cx="513548" cy="575736"/>
            <a:chOff x="447675" y="367239"/>
            <a:chExt cx="513548" cy="575736"/>
          </a:xfrm>
        </p:grpSpPr>
        <p:sp>
          <p:nvSpPr>
            <p:cNvPr id="30" name="等腰三角形 29"/>
            <p:cNvSpPr/>
            <p:nvPr/>
          </p:nvSpPr>
          <p:spPr>
            <a:xfrm rot="5400000">
              <a:off x="414282" y="400632"/>
              <a:ext cx="484204" cy="417418"/>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581357" y="563109"/>
              <a:ext cx="408004" cy="351728"/>
            </a:xfrm>
            <a:prstGeom prst="triangle">
              <a:avLst/>
            </a:prstGeom>
            <a:solidFill>
              <a:srgbClr val="2A99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1022496" y="387834"/>
            <a:ext cx="697627" cy="400110"/>
          </a:xfrm>
          <a:prstGeom prst="rect">
            <a:avLst/>
          </a:prstGeom>
        </p:spPr>
        <p:txBody>
          <a:bodyPr wrap="none">
            <a:spAutoFit/>
          </a:bodyPr>
          <a:lstStyle/>
          <a:p>
            <a:r>
              <a:rPr lang="zh-CN" altLang="en-US" sz="2000" dirty="0">
                <a:gradFill>
                  <a:gsLst>
                    <a:gs pos="0">
                      <a:schemeClr val="bg1"/>
                    </a:gs>
                    <a:gs pos="100000">
                      <a:schemeClr val="bg1">
                        <a:alpha val="70000"/>
                      </a:schemeClr>
                    </a:gs>
                  </a:gsLst>
                  <a:lin ang="2700000" scaled="1"/>
                </a:gradFill>
                <a:effectLst>
                  <a:outerShdw blurRad="38100" dist="38100" dir="2700000" algn="tl">
                    <a:srgbClr val="000000">
                      <a:alpha val="43137"/>
                    </a:srgbClr>
                  </a:outerShdw>
                </a:effectLst>
              </a:rPr>
              <a:t>前言</a:t>
            </a:r>
            <a:endParaRPr lang="zh-CN" altLang="en-US" sz="1200" dirty="0">
              <a:gradFill>
                <a:gsLst>
                  <a:gs pos="0">
                    <a:schemeClr val="bg1"/>
                  </a:gs>
                  <a:gs pos="100000">
                    <a:schemeClr val="bg1">
                      <a:alpha val="70000"/>
                    </a:schemeClr>
                  </a:gs>
                </a:gsLst>
                <a:lin ang="2700000" scaled="1"/>
              </a:gra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3"/>
          <p:cNvSpPr txBox="1">
            <a:spLocks noChangeArrowheads="1"/>
          </p:cNvSpPr>
          <p:nvPr/>
        </p:nvSpPr>
        <p:spPr bwMode="auto">
          <a:xfrm>
            <a:off x="5134760" y="3022503"/>
            <a:ext cx="2569739" cy="58695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a:r>
              <a:rPr lang="zh-CN" altLang="en-US" sz="3200" dirty="0">
                <a:solidFill>
                  <a:prstClr val="white"/>
                </a:solidFill>
                <a:effectLst/>
                <a:latin typeface="Calibri" panose="020F0502020204030204" pitchFamily="34" charset="0"/>
              </a:rPr>
              <a:t>变换流水线</a:t>
            </a:r>
            <a:endParaRPr lang="zh-CN" altLang="en-US" sz="3200" dirty="0">
              <a:solidFill>
                <a:prstClr val="white"/>
              </a:solidFill>
              <a:effectLst/>
              <a:latin typeface="Calibri" panose="020F0502020204030204" pitchFamily="34" charset="0"/>
            </a:endParaRPr>
          </a:p>
        </p:txBody>
      </p:sp>
      <p:grpSp>
        <p:nvGrpSpPr>
          <p:cNvPr id="64" name="Group 1"/>
          <p:cNvGrpSpPr/>
          <p:nvPr/>
        </p:nvGrpSpPr>
        <p:grpSpPr>
          <a:xfrm>
            <a:off x="-2982769" y="3616264"/>
            <a:ext cx="6950890" cy="7035260"/>
            <a:chOff x="4297681" y="2137013"/>
            <a:chExt cx="3596640" cy="3640296"/>
          </a:xfrm>
        </p:grpSpPr>
        <p:sp>
          <p:nvSpPr>
            <p:cNvPr id="65" name="Line 699"/>
            <p:cNvSpPr>
              <a:spLocks noChangeShapeType="1"/>
            </p:cNvSpPr>
            <p:nvPr/>
          </p:nvSpPr>
          <p:spPr bwMode="auto">
            <a:xfrm flipH="1" flipV="1">
              <a:off x="6010042" y="2137013"/>
              <a:ext cx="971473" cy="229223"/>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66" name="Freeform 700"/>
            <p:cNvSpPr/>
            <p:nvPr/>
          </p:nvSpPr>
          <p:spPr bwMode="auto">
            <a:xfrm>
              <a:off x="6981517" y="2366236"/>
              <a:ext cx="912804" cy="1547262"/>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67" name="Freeform 701"/>
            <p:cNvSpPr/>
            <p:nvPr/>
          </p:nvSpPr>
          <p:spPr bwMode="auto">
            <a:xfrm>
              <a:off x="5240505" y="3913500"/>
              <a:ext cx="2653816" cy="1863809"/>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68" name="Line 702"/>
            <p:cNvSpPr>
              <a:spLocks noChangeShapeType="1"/>
            </p:cNvSpPr>
            <p:nvPr/>
          </p:nvSpPr>
          <p:spPr bwMode="auto">
            <a:xfrm>
              <a:off x="4440949" y="4633919"/>
              <a:ext cx="799556" cy="102059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69" name="Freeform 703"/>
            <p:cNvSpPr/>
            <p:nvPr/>
          </p:nvSpPr>
          <p:spPr bwMode="auto">
            <a:xfrm>
              <a:off x="4297681" y="3149337"/>
              <a:ext cx="143268" cy="1484584"/>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1" fmla="*/ 12868 w 12868"/>
                <a:gd name="connsiteY0-2" fmla="*/ 0 h 9028"/>
                <a:gd name="connsiteX1-3" fmla="*/ 10018 w 12868"/>
                <a:gd name="connsiteY1-4" fmla="*/ 386 h 9028"/>
                <a:gd name="connsiteX2-5" fmla="*/ 5140 w 12868"/>
                <a:gd name="connsiteY2-6" fmla="*/ 1461 h 9028"/>
                <a:gd name="connsiteX3-7" fmla="*/ 854 w 12868"/>
                <a:gd name="connsiteY3-8" fmla="*/ 2274 h 9028"/>
                <a:gd name="connsiteX4-9" fmla="*/ 0 w 12868"/>
                <a:gd name="connsiteY4-10" fmla="*/ 6055 h 9028"/>
                <a:gd name="connsiteX5-11" fmla="*/ 1724 w 12868"/>
                <a:gd name="connsiteY5-12" fmla="*/ 9028 h 9028"/>
                <a:gd name="connsiteX0-13" fmla="*/ 7785 w 7785"/>
                <a:gd name="connsiteY0-14" fmla="*/ 0 h 9572"/>
                <a:gd name="connsiteX1-15" fmla="*/ 3994 w 7785"/>
                <a:gd name="connsiteY1-16" fmla="*/ 1190 h 9572"/>
                <a:gd name="connsiteX2-17" fmla="*/ 664 w 7785"/>
                <a:gd name="connsiteY2-18" fmla="*/ 2091 h 9572"/>
                <a:gd name="connsiteX3-19" fmla="*/ 0 w 7785"/>
                <a:gd name="connsiteY3-20" fmla="*/ 6279 h 9572"/>
                <a:gd name="connsiteX4-21" fmla="*/ 1340 w 7785"/>
                <a:gd name="connsiteY4-22" fmla="*/ 9572 h 9572"/>
                <a:gd name="connsiteX0-23" fmla="*/ 5130 w 5130"/>
                <a:gd name="connsiteY0-24" fmla="*/ 0 h 8757"/>
                <a:gd name="connsiteX1-25" fmla="*/ 853 w 5130"/>
                <a:gd name="connsiteY1-26" fmla="*/ 941 h 8757"/>
                <a:gd name="connsiteX2-27" fmla="*/ 0 w 5130"/>
                <a:gd name="connsiteY2-28" fmla="*/ 5317 h 8757"/>
                <a:gd name="connsiteX3-29" fmla="*/ 1721 w 5130"/>
                <a:gd name="connsiteY3-30" fmla="*/ 8757 h 8757"/>
                <a:gd name="connsiteX0-31" fmla="*/ 1663 w 3355"/>
                <a:gd name="connsiteY0-32" fmla="*/ 0 h 8925"/>
                <a:gd name="connsiteX1-33" fmla="*/ 0 w 3355"/>
                <a:gd name="connsiteY1-34" fmla="*/ 4997 h 8925"/>
                <a:gd name="connsiteX2-35" fmla="*/ 3355 w 3355"/>
                <a:gd name="connsiteY2-36" fmla="*/ 8925 h 8925"/>
              </a:gdLst>
              <a:ahLst/>
              <a:cxnLst>
                <a:cxn ang="0">
                  <a:pos x="connsiteX0-1" y="connsiteY0-2"/>
                </a:cxn>
                <a:cxn ang="0">
                  <a:pos x="connsiteX1-3" y="connsiteY1-4"/>
                </a:cxn>
                <a:cxn ang="0">
                  <a:pos x="connsiteX2-5" y="connsiteY2-6"/>
                </a:cxn>
              </a:cxnLst>
              <a:rect l="l" t="t" r="r" b="b"/>
              <a:pathLst>
                <a:path w="3355" h="8925">
                  <a:moveTo>
                    <a:pt x="1663" y="0"/>
                  </a:moveTo>
                  <a:lnTo>
                    <a:pt x="0" y="4997"/>
                  </a:lnTo>
                  <a:lnTo>
                    <a:pt x="3355" y="8925"/>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0" name="Line 704"/>
            <p:cNvSpPr>
              <a:spLocks noChangeShapeType="1"/>
            </p:cNvSpPr>
            <p:nvPr/>
          </p:nvSpPr>
          <p:spPr bwMode="auto">
            <a:xfrm flipH="1">
              <a:off x="5114925" y="2137013"/>
              <a:ext cx="895116" cy="29662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1" name="Freeform 705"/>
            <p:cNvSpPr/>
            <p:nvPr/>
          </p:nvSpPr>
          <p:spPr bwMode="auto">
            <a:xfrm>
              <a:off x="5112461" y="2348476"/>
              <a:ext cx="1871166" cy="103615"/>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1" fmla="*/ 0 w 10000"/>
                <a:gd name="connsiteY0-2" fmla="*/ 5798 h 5798"/>
                <a:gd name="connsiteX1-3" fmla="*/ 0 w 10000"/>
                <a:gd name="connsiteY1-4" fmla="*/ 5798 h 5798"/>
                <a:gd name="connsiteX2-5" fmla="*/ 4953 w 10000"/>
                <a:gd name="connsiteY2-6" fmla="*/ 0 h 5798"/>
                <a:gd name="connsiteX3-7" fmla="*/ 4953 w 10000"/>
                <a:gd name="connsiteY3-8" fmla="*/ 0 h 5798"/>
                <a:gd name="connsiteX4-9" fmla="*/ 10000 w 10000"/>
                <a:gd name="connsiteY4-10" fmla="*/ 1092 h 57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5798">
                  <a:moveTo>
                    <a:pt x="0" y="5798"/>
                  </a:moveTo>
                  <a:lnTo>
                    <a:pt x="0" y="5798"/>
                  </a:lnTo>
                  <a:lnTo>
                    <a:pt x="4953" y="0"/>
                  </a:lnTo>
                  <a:lnTo>
                    <a:pt x="4953" y="0"/>
                  </a:lnTo>
                  <a:lnTo>
                    <a:pt x="10000" y="1092"/>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2" name="Freeform 706"/>
            <p:cNvSpPr/>
            <p:nvPr/>
          </p:nvSpPr>
          <p:spPr bwMode="auto">
            <a:xfrm>
              <a:off x="4997636" y="4060857"/>
              <a:ext cx="242869" cy="1593654"/>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3" name="Freeform 707"/>
            <p:cNvSpPr/>
            <p:nvPr/>
          </p:nvSpPr>
          <p:spPr bwMode="auto">
            <a:xfrm>
              <a:off x="4997636" y="2442645"/>
              <a:ext cx="180104" cy="1618213"/>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4" name="Freeform 708"/>
            <p:cNvSpPr/>
            <p:nvPr/>
          </p:nvSpPr>
          <p:spPr bwMode="auto">
            <a:xfrm>
              <a:off x="5963651" y="4745799"/>
              <a:ext cx="409345" cy="1031510"/>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1" fmla="*/ 0 w 7538"/>
                <a:gd name="connsiteY0-2" fmla="*/ 0 h 10000"/>
                <a:gd name="connsiteX1-3" fmla="*/ 5503 w 7538"/>
                <a:gd name="connsiteY1-4" fmla="*/ 7817 h 10000"/>
                <a:gd name="connsiteX2-5" fmla="*/ 7538 w 7538"/>
                <a:gd name="connsiteY2-6" fmla="*/ 10000 h 10000"/>
              </a:gdLst>
              <a:ahLst/>
              <a:cxnLst>
                <a:cxn ang="0">
                  <a:pos x="connsiteX0-1" y="connsiteY0-2"/>
                </a:cxn>
                <a:cxn ang="0">
                  <a:pos x="connsiteX1-3" y="connsiteY1-4"/>
                </a:cxn>
                <a:cxn ang="0">
                  <a:pos x="connsiteX2-5" y="connsiteY2-6"/>
                </a:cxn>
              </a:cxnLst>
              <a:rect l="l" t="t" r="r" b="b"/>
              <a:pathLst>
                <a:path w="7538" h="10000">
                  <a:moveTo>
                    <a:pt x="0" y="0"/>
                  </a:moveTo>
                  <a:lnTo>
                    <a:pt x="5503" y="7817"/>
                  </a:lnTo>
                  <a:lnTo>
                    <a:pt x="7538" y="1000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5" name="Freeform 709"/>
            <p:cNvSpPr/>
            <p:nvPr/>
          </p:nvSpPr>
          <p:spPr bwMode="auto">
            <a:xfrm>
              <a:off x="5963652" y="2348500"/>
              <a:ext cx="450260" cy="2397304"/>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6" name="Line 710"/>
            <p:cNvSpPr>
              <a:spLocks noChangeShapeType="1"/>
            </p:cNvSpPr>
            <p:nvPr/>
          </p:nvSpPr>
          <p:spPr bwMode="auto">
            <a:xfrm>
              <a:off x="6010042" y="2137015"/>
              <a:ext cx="24560" cy="21148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7" name="Line 711"/>
            <p:cNvSpPr>
              <a:spLocks noChangeShapeType="1"/>
            </p:cNvSpPr>
            <p:nvPr/>
          </p:nvSpPr>
          <p:spPr bwMode="auto">
            <a:xfrm flipH="1">
              <a:off x="4368632" y="2434349"/>
              <a:ext cx="751816" cy="71507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8" name="Line 712"/>
            <p:cNvSpPr>
              <a:spLocks noChangeShapeType="1"/>
            </p:cNvSpPr>
            <p:nvPr/>
          </p:nvSpPr>
          <p:spPr bwMode="auto">
            <a:xfrm flipH="1" flipV="1">
              <a:off x="7681469" y="3816627"/>
              <a:ext cx="212851" cy="9687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79" name="Line 713"/>
            <p:cNvSpPr>
              <a:spLocks noChangeShapeType="1"/>
            </p:cNvSpPr>
            <p:nvPr/>
          </p:nvSpPr>
          <p:spPr bwMode="auto">
            <a:xfrm flipH="1" flipV="1">
              <a:off x="6981510" y="2366234"/>
              <a:ext cx="237017" cy="63173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0" name="Line 714"/>
            <p:cNvSpPr>
              <a:spLocks noChangeShapeType="1"/>
            </p:cNvSpPr>
            <p:nvPr/>
          </p:nvSpPr>
          <p:spPr bwMode="auto">
            <a:xfrm flipH="1" flipV="1">
              <a:off x="7214834" y="2997969"/>
              <a:ext cx="466634" cy="818657"/>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1" name="Line 715"/>
            <p:cNvSpPr>
              <a:spLocks noChangeShapeType="1"/>
            </p:cNvSpPr>
            <p:nvPr/>
          </p:nvSpPr>
          <p:spPr bwMode="auto">
            <a:xfrm flipH="1" flipV="1">
              <a:off x="7681469" y="3816627"/>
              <a:ext cx="20465" cy="110245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2" name="Freeform 716"/>
            <p:cNvSpPr/>
            <p:nvPr/>
          </p:nvSpPr>
          <p:spPr bwMode="auto">
            <a:xfrm>
              <a:off x="5963652" y="4745802"/>
              <a:ext cx="1738283" cy="328828"/>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3" name="Line 717"/>
            <p:cNvSpPr>
              <a:spLocks noChangeShapeType="1"/>
            </p:cNvSpPr>
            <p:nvPr/>
          </p:nvSpPr>
          <p:spPr bwMode="auto">
            <a:xfrm>
              <a:off x="4997636" y="4060859"/>
              <a:ext cx="966016" cy="684944"/>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4" name="Line 718"/>
            <p:cNvSpPr>
              <a:spLocks noChangeShapeType="1"/>
            </p:cNvSpPr>
            <p:nvPr/>
          </p:nvSpPr>
          <p:spPr bwMode="auto">
            <a:xfrm>
              <a:off x="4368632" y="3149421"/>
              <a:ext cx="629002" cy="91143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5" name="Line 719"/>
            <p:cNvSpPr>
              <a:spLocks noChangeShapeType="1"/>
            </p:cNvSpPr>
            <p:nvPr/>
          </p:nvSpPr>
          <p:spPr bwMode="auto">
            <a:xfrm flipH="1">
              <a:off x="4368634" y="2944756"/>
              <a:ext cx="809106" cy="20466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6" name="Line 720"/>
            <p:cNvSpPr>
              <a:spLocks noChangeShapeType="1"/>
            </p:cNvSpPr>
            <p:nvPr/>
          </p:nvSpPr>
          <p:spPr bwMode="auto">
            <a:xfrm flipH="1">
              <a:off x="5177742" y="2348501"/>
              <a:ext cx="856862" cy="596256"/>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7" name="Line 721"/>
            <p:cNvSpPr>
              <a:spLocks noChangeShapeType="1"/>
            </p:cNvSpPr>
            <p:nvPr/>
          </p:nvSpPr>
          <p:spPr bwMode="auto">
            <a:xfrm flipH="1" flipV="1">
              <a:off x="6034604" y="2348500"/>
              <a:ext cx="1180232" cy="649470"/>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8" name="Freeform 722"/>
            <p:cNvSpPr/>
            <p:nvPr/>
          </p:nvSpPr>
          <p:spPr bwMode="auto">
            <a:xfrm>
              <a:off x="7214833" y="2997968"/>
              <a:ext cx="573059" cy="798191"/>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89" name="Freeform 723"/>
            <p:cNvSpPr/>
            <p:nvPr/>
          </p:nvSpPr>
          <p:spPr bwMode="auto">
            <a:xfrm>
              <a:off x="7193002" y="2997968"/>
              <a:ext cx="491195" cy="2076661"/>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0" name="Line 724"/>
            <p:cNvSpPr>
              <a:spLocks noChangeShapeType="1"/>
            </p:cNvSpPr>
            <p:nvPr/>
          </p:nvSpPr>
          <p:spPr bwMode="auto">
            <a:xfrm flipV="1">
              <a:off x="6413914" y="2997968"/>
              <a:ext cx="800921" cy="25651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1" name="Line 725"/>
            <p:cNvSpPr>
              <a:spLocks noChangeShapeType="1"/>
            </p:cNvSpPr>
            <p:nvPr/>
          </p:nvSpPr>
          <p:spPr bwMode="auto">
            <a:xfrm flipV="1">
              <a:off x="4997634" y="3254480"/>
              <a:ext cx="1416278" cy="81729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2" name="Freeform 726"/>
            <p:cNvSpPr/>
            <p:nvPr/>
          </p:nvSpPr>
          <p:spPr bwMode="auto">
            <a:xfrm>
              <a:off x="4440949" y="4071773"/>
              <a:ext cx="753165" cy="1069713"/>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3" name="Line 728"/>
            <p:cNvSpPr>
              <a:spLocks noChangeShapeType="1"/>
            </p:cNvSpPr>
            <p:nvPr/>
          </p:nvSpPr>
          <p:spPr bwMode="auto">
            <a:xfrm flipH="1">
              <a:off x="5194114" y="4745801"/>
              <a:ext cx="769538" cy="395684"/>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4" name="Freeform 729"/>
            <p:cNvSpPr/>
            <p:nvPr/>
          </p:nvSpPr>
          <p:spPr bwMode="auto">
            <a:xfrm>
              <a:off x="5963654" y="3816625"/>
              <a:ext cx="1717818" cy="929177"/>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5" name="Freeform 730"/>
            <p:cNvSpPr/>
            <p:nvPr/>
          </p:nvSpPr>
          <p:spPr bwMode="auto">
            <a:xfrm>
              <a:off x="5254151" y="5500332"/>
              <a:ext cx="1756021" cy="158273"/>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6" name="Freeform 731"/>
            <p:cNvSpPr/>
            <p:nvPr/>
          </p:nvSpPr>
          <p:spPr bwMode="auto">
            <a:xfrm>
              <a:off x="5194116" y="5074626"/>
              <a:ext cx="2009806" cy="477551"/>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7" name="Line 732"/>
            <p:cNvSpPr>
              <a:spLocks noChangeShapeType="1"/>
            </p:cNvSpPr>
            <p:nvPr/>
          </p:nvSpPr>
          <p:spPr bwMode="auto">
            <a:xfrm>
              <a:off x="6413918" y="3254481"/>
              <a:ext cx="780454" cy="753166"/>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98" name="Line 733"/>
            <p:cNvSpPr>
              <a:spLocks noChangeShapeType="1"/>
            </p:cNvSpPr>
            <p:nvPr/>
          </p:nvSpPr>
          <p:spPr bwMode="auto">
            <a:xfrm>
              <a:off x="5177745" y="2944750"/>
              <a:ext cx="1236173" cy="30972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grpSp>
      <p:grpSp>
        <p:nvGrpSpPr>
          <p:cNvPr id="99" name="Group 1"/>
          <p:cNvGrpSpPr/>
          <p:nvPr/>
        </p:nvGrpSpPr>
        <p:grpSpPr>
          <a:xfrm>
            <a:off x="9290190" y="-3412530"/>
            <a:ext cx="5803619" cy="5874063"/>
            <a:chOff x="4297681" y="2137013"/>
            <a:chExt cx="3596640" cy="3640296"/>
          </a:xfrm>
        </p:grpSpPr>
        <p:sp>
          <p:nvSpPr>
            <p:cNvPr id="100" name="Line 699"/>
            <p:cNvSpPr>
              <a:spLocks noChangeShapeType="1"/>
            </p:cNvSpPr>
            <p:nvPr/>
          </p:nvSpPr>
          <p:spPr bwMode="auto">
            <a:xfrm flipH="1" flipV="1">
              <a:off x="6010042" y="2137013"/>
              <a:ext cx="971473" cy="229223"/>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1" name="Freeform 700"/>
            <p:cNvSpPr/>
            <p:nvPr/>
          </p:nvSpPr>
          <p:spPr bwMode="auto">
            <a:xfrm>
              <a:off x="6981517" y="2366236"/>
              <a:ext cx="912804" cy="1547262"/>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2" name="Freeform 701"/>
            <p:cNvSpPr/>
            <p:nvPr/>
          </p:nvSpPr>
          <p:spPr bwMode="auto">
            <a:xfrm>
              <a:off x="5240505" y="3913500"/>
              <a:ext cx="2653816" cy="1863809"/>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3" name="Line 702"/>
            <p:cNvSpPr>
              <a:spLocks noChangeShapeType="1"/>
            </p:cNvSpPr>
            <p:nvPr/>
          </p:nvSpPr>
          <p:spPr bwMode="auto">
            <a:xfrm>
              <a:off x="4440949" y="4633919"/>
              <a:ext cx="799556" cy="102059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4" name="Freeform 703"/>
            <p:cNvSpPr/>
            <p:nvPr/>
          </p:nvSpPr>
          <p:spPr bwMode="auto">
            <a:xfrm>
              <a:off x="4297681" y="3149337"/>
              <a:ext cx="143268" cy="1484584"/>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1" fmla="*/ 12868 w 12868"/>
                <a:gd name="connsiteY0-2" fmla="*/ 0 h 9028"/>
                <a:gd name="connsiteX1-3" fmla="*/ 10018 w 12868"/>
                <a:gd name="connsiteY1-4" fmla="*/ 386 h 9028"/>
                <a:gd name="connsiteX2-5" fmla="*/ 5140 w 12868"/>
                <a:gd name="connsiteY2-6" fmla="*/ 1461 h 9028"/>
                <a:gd name="connsiteX3-7" fmla="*/ 854 w 12868"/>
                <a:gd name="connsiteY3-8" fmla="*/ 2274 h 9028"/>
                <a:gd name="connsiteX4-9" fmla="*/ 0 w 12868"/>
                <a:gd name="connsiteY4-10" fmla="*/ 6055 h 9028"/>
                <a:gd name="connsiteX5-11" fmla="*/ 1724 w 12868"/>
                <a:gd name="connsiteY5-12" fmla="*/ 9028 h 9028"/>
                <a:gd name="connsiteX0-13" fmla="*/ 7785 w 7785"/>
                <a:gd name="connsiteY0-14" fmla="*/ 0 h 9572"/>
                <a:gd name="connsiteX1-15" fmla="*/ 3994 w 7785"/>
                <a:gd name="connsiteY1-16" fmla="*/ 1190 h 9572"/>
                <a:gd name="connsiteX2-17" fmla="*/ 664 w 7785"/>
                <a:gd name="connsiteY2-18" fmla="*/ 2091 h 9572"/>
                <a:gd name="connsiteX3-19" fmla="*/ 0 w 7785"/>
                <a:gd name="connsiteY3-20" fmla="*/ 6279 h 9572"/>
                <a:gd name="connsiteX4-21" fmla="*/ 1340 w 7785"/>
                <a:gd name="connsiteY4-22" fmla="*/ 9572 h 9572"/>
                <a:gd name="connsiteX0-23" fmla="*/ 5130 w 5130"/>
                <a:gd name="connsiteY0-24" fmla="*/ 0 h 8757"/>
                <a:gd name="connsiteX1-25" fmla="*/ 853 w 5130"/>
                <a:gd name="connsiteY1-26" fmla="*/ 941 h 8757"/>
                <a:gd name="connsiteX2-27" fmla="*/ 0 w 5130"/>
                <a:gd name="connsiteY2-28" fmla="*/ 5317 h 8757"/>
                <a:gd name="connsiteX3-29" fmla="*/ 1721 w 5130"/>
                <a:gd name="connsiteY3-30" fmla="*/ 8757 h 8757"/>
                <a:gd name="connsiteX0-31" fmla="*/ 1663 w 3355"/>
                <a:gd name="connsiteY0-32" fmla="*/ 0 h 8925"/>
                <a:gd name="connsiteX1-33" fmla="*/ 0 w 3355"/>
                <a:gd name="connsiteY1-34" fmla="*/ 4997 h 8925"/>
                <a:gd name="connsiteX2-35" fmla="*/ 3355 w 3355"/>
                <a:gd name="connsiteY2-36" fmla="*/ 8925 h 8925"/>
              </a:gdLst>
              <a:ahLst/>
              <a:cxnLst>
                <a:cxn ang="0">
                  <a:pos x="connsiteX0-1" y="connsiteY0-2"/>
                </a:cxn>
                <a:cxn ang="0">
                  <a:pos x="connsiteX1-3" y="connsiteY1-4"/>
                </a:cxn>
                <a:cxn ang="0">
                  <a:pos x="connsiteX2-5" y="connsiteY2-6"/>
                </a:cxn>
              </a:cxnLst>
              <a:rect l="l" t="t" r="r" b="b"/>
              <a:pathLst>
                <a:path w="3355" h="8925">
                  <a:moveTo>
                    <a:pt x="1663" y="0"/>
                  </a:moveTo>
                  <a:lnTo>
                    <a:pt x="0" y="4997"/>
                  </a:lnTo>
                  <a:lnTo>
                    <a:pt x="3355" y="8925"/>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5" name="Line 704"/>
            <p:cNvSpPr>
              <a:spLocks noChangeShapeType="1"/>
            </p:cNvSpPr>
            <p:nvPr/>
          </p:nvSpPr>
          <p:spPr bwMode="auto">
            <a:xfrm flipH="1">
              <a:off x="5114925" y="2137013"/>
              <a:ext cx="895116" cy="29662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6" name="Freeform 705"/>
            <p:cNvSpPr/>
            <p:nvPr/>
          </p:nvSpPr>
          <p:spPr bwMode="auto">
            <a:xfrm>
              <a:off x="5114925" y="2340343"/>
              <a:ext cx="1871166" cy="103615"/>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1" fmla="*/ 0 w 10000"/>
                <a:gd name="connsiteY0-2" fmla="*/ 5798 h 5798"/>
                <a:gd name="connsiteX1-3" fmla="*/ 0 w 10000"/>
                <a:gd name="connsiteY1-4" fmla="*/ 5798 h 5798"/>
                <a:gd name="connsiteX2-5" fmla="*/ 4953 w 10000"/>
                <a:gd name="connsiteY2-6" fmla="*/ 0 h 5798"/>
                <a:gd name="connsiteX3-7" fmla="*/ 4953 w 10000"/>
                <a:gd name="connsiteY3-8" fmla="*/ 0 h 5798"/>
                <a:gd name="connsiteX4-9" fmla="*/ 10000 w 10000"/>
                <a:gd name="connsiteY4-10" fmla="*/ 1092 h 57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5798">
                  <a:moveTo>
                    <a:pt x="0" y="5798"/>
                  </a:moveTo>
                  <a:lnTo>
                    <a:pt x="0" y="5798"/>
                  </a:lnTo>
                  <a:lnTo>
                    <a:pt x="4953" y="0"/>
                  </a:lnTo>
                  <a:lnTo>
                    <a:pt x="4953" y="0"/>
                  </a:lnTo>
                  <a:lnTo>
                    <a:pt x="10000" y="1092"/>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7" name="Freeform 706"/>
            <p:cNvSpPr/>
            <p:nvPr/>
          </p:nvSpPr>
          <p:spPr bwMode="auto">
            <a:xfrm>
              <a:off x="4997636" y="4060857"/>
              <a:ext cx="242869" cy="1593654"/>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8" name="Freeform 707"/>
            <p:cNvSpPr/>
            <p:nvPr/>
          </p:nvSpPr>
          <p:spPr bwMode="auto">
            <a:xfrm>
              <a:off x="4997636" y="2442645"/>
              <a:ext cx="180104" cy="1618213"/>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09" name="Freeform 708"/>
            <p:cNvSpPr/>
            <p:nvPr/>
          </p:nvSpPr>
          <p:spPr bwMode="auto">
            <a:xfrm>
              <a:off x="5963651" y="4745799"/>
              <a:ext cx="409345" cy="1031510"/>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1" fmla="*/ 0 w 7538"/>
                <a:gd name="connsiteY0-2" fmla="*/ 0 h 10000"/>
                <a:gd name="connsiteX1-3" fmla="*/ 5503 w 7538"/>
                <a:gd name="connsiteY1-4" fmla="*/ 7817 h 10000"/>
                <a:gd name="connsiteX2-5" fmla="*/ 7538 w 7538"/>
                <a:gd name="connsiteY2-6" fmla="*/ 10000 h 10000"/>
              </a:gdLst>
              <a:ahLst/>
              <a:cxnLst>
                <a:cxn ang="0">
                  <a:pos x="connsiteX0-1" y="connsiteY0-2"/>
                </a:cxn>
                <a:cxn ang="0">
                  <a:pos x="connsiteX1-3" y="connsiteY1-4"/>
                </a:cxn>
                <a:cxn ang="0">
                  <a:pos x="connsiteX2-5" y="connsiteY2-6"/>
                </a:cxn>
              </a:cxnLst>
              <a:rect l="l" t="t" r="r" b="b"/>
              <a:pathLst>
                <a:path w="7538" h="10000">
                  <a:moveTo>
                    <a:pt x="0" y="0"/>
                  </a:moveTo>
                  <a:lnTo>
                    <a:pt x="5503" y="7817"/>
                  </a:lnTo>
                  <a:lnTo>
                    <a:pt x="7538" y="1000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0" name="Freeform 709"/>
            <p:cNvSpPr/>
            <p:nvPr/>
          </p:nvSpPr>
          <p:spPr bwMode="auto">
            <a:xfrm>
              <a:off x="5963652" y="2348500"/>
              <a:ext cx="450260" cy="2397304"/>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1" name="Line 710"/>
            <p:cNvSpPr>
              <a:spLocks noChangeShapeType="1"/>
            </p:cNvSpPr>
            <p:nvPr/>
          </p:nvSpPr>
          <p:spPr bwMode="auto">
            <a:xfrm>
              <a:off x="6010042" y="2137015"/>
              <a:ext cx="24560" cy="21148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2" name="Line 711"/>
            <p:cNvSpPr>
              <a:spLocks noChangeShapeType="1"/>
            </p:cNvSpPr>
            <p:nvPr/>
          </p:nvSpPr>
          <p:spPr bwMode="auto">
            <a:xfrm flipH="1">
              <a:off x="4368632" y="2434349"/>
              <a:ext cx="751816" cy="71507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3" name="Line 712"/>
            <p:cNvSpPr>
              <a:spLocks noChangeShapeType="1"/>
            </p:cNvSpPr>
            <p:nvPr/>
          </p:nvSpPr>
          <p:spPr bwMode="auto">
            <a:xfrm flipH="1" flipV="1">
              <a:off x="7681469" y="3816627"/>
              <a:ext cx="212851" cy="9687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4" name="Line 713"/>
            <p:cNvSpPr>
              <a:spLocks noChangeShapeType="1"/>
            </p:cNvSpPr>
            <p:nvPr/>
          </p:nvSpPr>
          <p:spPr bwMode="auto">
            <a:xfrm flipH="1" flipV="1">
              <a:off x="6972417" y="2367473"/>
              <a:ext cx="242415" cy="630496"/>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5" name="Line 714"/>
            <p:cNvSpPr>
              <a:spLocks noChangeShapeType="1"/>
            </p:cNvSpPr>
            <p:nvPr/>
          </p:nvSpPr>
          <p:spPr bwMode="auto">
            <a:xfrm flipH="1" flipV="1">
              <a:off x="7214834" y="2997969"/>
              <a:ext cx="466634" cy="818657"/>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6" name="Line 715"/>
            <p:cNvSpPr>
              <a:spLocks noChangeShapeType="1"/>
            </p:cNvSpPr>
            <p:nvPr/>
          </p:nvSpPr>
          <p:spPr bwMode="auto">
            <a:xfrm flipH="1" flipV="1">
              <a:off x="7681469" y="3816627"/>
              <a:ext cx="20465" cy="110245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7" name="Freeform 716"/>
            <p:cNvSpPr/>
            <p:nvPr/>
          </p:nvSpPr>
          <p:spPr bwMode="auto">
            <a:xfrm>
              <a:off x="5963652" y="4745802"/>
              <a:ext cx="1738283" cy="328828"/>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8" name="Line 717"/>
            <p:cNvSpPr>
              <a:spLocks noChangeShapeType="1"/>
            </p:cNvSpPr>
            <p:nvPr/>
          </p:nvSpPr>
          <p:spPr bwMode="auto">
            <a:xfrm>
              <a:off x="4997636" y="4060859"/>
              <a:ext cx="966016" cy="684944"/>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19" name="Line 718"/>
            <p:cNvSpPr>
              <a:spLocks noChangeShapeType="1"/>
            </p:cNvSpPr>
            <p:nvPr/>
          </p:nvSpPr>
          <p:spPr bwMode="auto">
            <a:xfrm>
              <a:off x="4368632" y="3149421"/>
              <a:ext cx="629002" cy="911438"/>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0" name="Line 719"/>
            <p:cNvSpPr>
              <a:spLocks noChangeShapeType="1"/>
            </p:cNvSpPr>
            <p:nvPr/>
          </p:nvSpPr>
          <p:spPr bwMode="auto">
            <a:xfrm flipH="1">
              <a:off x="4368634" y="2944756"/>
              <a:ext cx="809106" cy="20466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1" name="Line 720"/>
            <p:cNvSpPr>
              <a:spLocks noChangeShapeType="1"/>
            </p:cNvSpPr>
            <p:nvPr/>
          </p:nvSpPr>
          <p:spPr bwMode="auto">
            <a:xfrm flipH="1">
              <a:off x="5177742" y="2348501"/>
              <a:ext cx="856862" cy="596256"/>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2" name="Line 721"/>
            <p:cNvSpPr>
              <a:spLocks noChangeShapeType="1"/>
            </p:cNvSpPr>
            <p:nvPr/>
          </p:nvSpPr>
          <p:spPr bwMode="auto">
            <a:xfrm flipH="1" flipV="1">
              <a:off x="6034604" y="2348500"/>
              <a:ext cx="1180232" cy="649470"/>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3" name="Freeform 722"/>
            <p:cNvSpPr/>
            <p:nvPr/>
          </p:nvSpPr>
          <p:spPr bwMode="auto">
            <a:xfrm>
              <a:off x="7214833" y="2997968"/>
              <a:ext cx="573059" cy="798191"/>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4" name="Freeform 723"/>
            <p:cNvSpPr/>
            <p:nvPr/>
          </p:nvSpPr>
          <p:spPr bwMode="auto">
            <a:xfrm>
              <a:off x="7193002" y="2997968"/>
              <a:ext cx="491195" cy="2076661"/>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5" name="Line 724"/>
            <p:cNvSpPr>
              <a:spLocks noChangeShapeType="1"/>
            </p:cNvSpPr>
            <p:nvPr/>
          </p:nvSpPr>
          <p:spPr bwMode="auto">
            <a:xfrm flipV="1">
              <a:off x="6413914" y="2997968"/>
              <a:ext cx="800921" cy="25651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6" name="Line 725"/>
            <p:cNvSpPr>
              <a:spLocks noChangeShapeType="1"/>
            </p:cNvSpPr>
            <p:nvPr/>
          </p:nvSpPr>
          <p:spPr bwMode="auto">
            <a:xfrm flipV="1">
              <a:off x="4997634" y="3254480"/>
              <a:ext cx="1416278" cy="817292"/>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7" name="Freeform 726"/>
            <p:cNvSpPr/>
            <p:nvPr/>
          </p:nvSpPr>
          <p:spPr bwMode="auto">
            <a:xfrm>
              <a:off x="4440949" y="4071773"/>
              <a:ext cx="753165" cy="1069713"/>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8" name="Line 728"/>
            <p:cNvSpPr>
              <a:spLocks noChangeShapeType="1"/>
            </p:cNvSpPr>
            <p:nvPr/>
          </p:nvSpPr>
          <p:spPr bwMode="auto">
            <a:xfrm flipH="1">
              <a:off x="5194114" y="4745801"/>
              <a:ext cx="769538" cy="395684"/>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29" name="Freeform 729"/>
            <p:cNvSpPr/>
            <p:nvPr/>
          </p:nvSpPr>
          <p:spPr bwMode="auto">
            <a:xfrm>
              <a:off x="5963654" y="3816625"/>
              <a:ext cx="1717818" cy="929177"/>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30" name="Freeform 730"/>
            <p:cNvSpPr/>
            <p:nvPr/>
          </p:nvSpPr>
          <p:spPr bwMode="auto">
            <a:xfrm>
              <a:off x="5254151" y="5500332"/>
              <a:ext cx="1756021" cy="158273"/>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31" name="Freeform 731"/>
            <p:cNvSpPr/>
            <p:nvPr/>
          </p:nvSpPr>
          <p:spPr bwMode="auto">
            <a:xfrm>
              <a:off x="5194116" y="5074626"/>
              <a:ext cx="2009806" cy="477551"/>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32" name="Line 732"/>
            <p:cNvSpPr>
              <a:spLocks noChangeShapeType="1"/>
            </p:cNvSpPr>
            <p:nvPr/>
          </p:nvSpPr>
          <p:spPr bwMode="auto">
            <a:xfrm>
              <a:off x="6413918" y="3254481"/>
              <a:ext cx="780454" cy="753166"/>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sp>
          <p:nvSpPr>
            <p:cNvPr id="133" name="Line 733"/>
            <p:cNvSpPr>
              <a:spLocks noChangeShapeType="1"/>
            </p:cNvSpPr>
            <p:nvPr/>
          </p:nvSpPr>
          <p:spPr bwMode="auto">
            <a:xfrm>
              <a:off x="5177745" y="2944750"/>
              <a:ext cx="1236173" cy="309725"/>
            </a:xfrm>
            <a:prstGeom prst="line">
              <a:avLst/>
            </a:prstGeom>
            <a:noFill/>
            <a:ln w="19050">
              <a:solidFill>
                <a:srgbClr val="54D0CA">
                  <a:alpha val="31000"/>
                </a:srgb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prstClr val="black"/>
                </a:solidFill>
              </a:endParaRPr>
            </a:p>
          </p:txBody>
        </p:sp>
      </p:grpSp>
      <p:grpSp>
        <p:nvGrpSpPr>
          <p:cNvPr id="2" name="组合 1"/>
          <p:cNvGrpSpPr/>
          <p:nvPr/>
        </p:nvGrpSpPr>
        <p:grpSpPr>
          <a:xfrm>
            <a:off x="2553195" y="2109078"/>
            <a:ext cx="3784653" cy="771623"/>
            <a:chOff x="2553195" y="2109078"/>
            <a:chExt cx="3784653" cy="771623"/>
          </a:xfrm>
        </p:grpSpPr>
        <p:sp>
          <p:nvSpPr>
            <p:cNvPr id="54" name="Rectangle 1"/>
            <p:cNvSpPr/>
            <p:nvPr/>
          </p:nvSpPr>
          <p:spPr>
            <a:xfrm>
              <a:off x="2553195" y="2115243"/>
              <a:ext cx="3784653" cy="759293"/>
            </a:xfrm>
            <a:prstGeom prst="rect">
              <a:avLst/>
            </a:prstGeom>
            <a:gradFill flip="none" rotWithShape="1">
              <a:gsLst>
                <a:gs pos="87000">
                  <a:srgbClr val="2A9995">
                    <a:alpha val="40000"/>
                  </a:srgbClr>
                </a:gs>
                <a:gs pos="0">
                  <a:srgbClr val="8EE0DC">
                    <a:alpha val="78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prstClr val="white"/>
                </a:solidFill>
              </a:endParaRPr>
            </a:p>
          </p:txBody>
        </p:sp>
        <p:sp>
          <p:nvSpPr>
            <p:cNvPr id="57" name="Rectangle 3"/>
            <p:cNvSpPr txBox="1">
              <a:spLocks noChangeArrowheads="1"/>
            </p:cNvSpPr>
            <p:nvPr/>
          </p:nvSpPr>
          <p:spPr bwMode="auto">
            <a:xfrm>
              <a:off x="5134760" y="2109078"/>
              <a:ext cx="774482" cy="77162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a:r>
                <a:rPr lang="en-US" altLang="ko-KR" dirty="0">
                  <a:solidFill>
                    <a:prstClr val="white"/>
                  </a:solidFill>
                  <a:effectLst/>
                  <a:latin typeface="Calibri" panose="020F0502020204030204" pitchFamily="34" charset="0"/>
                </a:rPr>
                <a:t>02</a:t>
              </a:r>
              <a:endParaRPr lang="en-US" altLang="ko-KR" dirty="0">
                <a:solidFill>
                  <a:prstClr val="white"/>
                </a:solidFill>
                <a:effectLst/>
                <a:latin typeface="Calibri" panose="020F0502020204030204" pitchFamily="34" charset="0"/>
              </a:endParaRPr>
            </a:p>
          </p:txBody>
        </p:sp>
        <p:sp>
          <p:nvSpPr>
            <p:cNvPr id="58" name="Rectangle 3"/>
            <p:cNvSpPr txBox="1">
              <a:spLocks noChangeArrowheads="1"/>
            </p:cNvSpPr>
            <p:nvPr/>
          </p:nvSpPr>
          <p:spPr bwMode="auto">
            <a:xfrm>
              <a:off x="2730285" y="2309133"/>
              <a:ext cx="2475673" cy="371513"/>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a:r>
                <a:rPr lang="en-US" altLang="ko-KR" sz="900" b="0" dirty="0">
                  <a:solidFill>
                    <a:prstClr val="white"/>
                  </a:solidFill>
                  <a:effectLst/>
                  <a:latin typeface="Calibri" panose="020F0502020204030204" pitchFamily="34" charset="0"/>
                </a:rPr>
                <a:t>Lorem Ipsum is simply dummy text of the printing and typesetting industry </a:t>
              </a:r>
              <a:endParaRPr lang="en-US" altLang="ko-KR" sz="900" b="0" dirty="0">
                <a:solidFill>
                  <a:prstClr val="white"/>
                </a:solidFill>
                <a:effectLst/>
                <a:latin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1+#ppt_w/2"/>
                                          </p:val>
                                        </p:tav>
                                        <p:tav tm="100000">
                                          <p:val>
                                            <p:strVal val="#ppt_x"/>
                                          </p:val>
                                        </p:tav>
                                      </p:tavLst>
                                    </p:anim>
                                    <p:anim calcmode="lin" valueType="num">
                                      <p:cBhvr additive="base">
                                        <p:cTn id="8" dur="500" fill="hold"/>
                                        <p:tgtEl>
                                          <p:spTgt spid="99"/>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7"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ppt_w/2"/>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2" presetClass="entr" presetSubtype="1" fill="hold" grpId="0" nodeType="afterEffect">
                                  <p:stCondLst>
                                    <p:cond delay="0"/>
                                  </p:stCondLst>
                                  <p:iterate type="lt">
                                    <p:tmPct val="10000"/>
                                  </p:iterate>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p:tgtEl>
                                          <p:spTgt spid="55"/>
                                        </p:tgtEl>
                                        <p:attrNameLst>
                                          <p:attrName>ppt_y</p:attrName>
                                        </p:attrNameLst>
                                      </p:cBhvr>
                                      <p:tavLst>
                                        <p:tav tm="0">
                                          <p:val>
                                            <p:strVal val="#ppt_y-#ppt_h*1.125000"/>
                                          </p:val>
                                        </p:tav>
                                        <p:tav tm="100000">
                                          <p:val>
                                            <p:strVal val="#ppt_y"/>
                                          </p:val>
                                        </p:tav>
                                      </p:tavLst>
                                    </p:anim>
                                    <p:animEffect transition="in" filter="wipe(down)">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47675" y="367239"/>
            <a:ext cx="513548" cy="575736"/>
            <a:chOff x="447675" y="367239"/>
            <a:chExt cx="513548" cy="575736"/>
          </a:xfrm>
        </p:grpSpPr>
        <p:sp>
          <p:nvSpPr>
            <p:cNvPr id="26" name="等腰三角形 25"/>
            <p:cNvSpPr/>
            <p:nvPr/>
          </p:nvSpPr>
          <p:spPr>
            <a:xfrm rot="5400000">
              <a:off x="414282" y="400632"/>
              <a:ext cx="484204" cy="417418"/>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5400000">
              <a:off x="581357" y="563109"/>
              <a:ext cx="408004" cy="351728"/>
            </a:xfrm>
            <a:prstGeom prst="triangle">
              <a:avLst/>
            </a:prstGeom>
            <a:solidFill>
              <a:srgbClr val="2A99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999299" y="522417"/>
            <a:ext cx="1467068" cy="400110"/>
          </a:xfrm>
          <a:prstGeom prst="rect">
            <a:avLst/>
          </a:prstGeom>
        </p:spPr>
        <p:txBody>
          <a:bodyPr wrap="none">
            <a:spAutoFit/>
          </a:bodyPr>
          <a:lstStyle/>
          <a:p>
            <a:r>
              <a:rPr lang="zh-CN" altLang="en-US" sz="2000" dirty="0">
                <a:gradFill>
                  <a:gsLst>
                    <a:gs pos="0">
                      <a:schemeClr val="bg1"/>
                    </a:gs>
                    <a:gs pos="100000">
                      <a:schemeClr val="bg1">
                        <a:alpha val="70000"/>
                      </a:schemeClr>
                    </a:gs>
                  </a:gsLst>
                  <a:lin ang="2700000" scaled="1"/>
                </a:gradFill>
                <a:effectLst>
                  <a:outerShdw blurRad="38100" dist="38100" dir="2700000" algn="tl">
                    <a:srgbClr val="000000">
                      <a:alpha val="43137"/>
                    </a:srgbClr>
                  </a:outerShdw>
                </a:effectLst>
              </a:rPr>
              <a:t>变换流水线</a:t>
            </a:r>
            <a:endParaRPr lang="zh-CN" altLang="en-US" sz="2000" dirty="0">
              <a:gradFill>
                <a:gsLst>
                  <a:gs pos="0">
                    <a:schemeClr val="bg1"/>
                  </a:gs>
                  <a:gs pos="100000">
                    <a:schemeClr val="bg1">
                      <a:alpha val="70000"/>
                    </a:schemeClr>
                  </a:gs>
                </a:gsLst>
                <a:lin ang="2700000" scaled="1"/>
              </a:gradFill>
              <a:effectLst>
                <a:outerShdw blurRad="38100" dist="38100" dir="2700000" algn="tl">
                  <a:srgbClr val="000000">
                    <a:alpha val="43137"/>
                  </a:srgbClr>
                </a:outerShdw>
              </a:effectLst>
            </a:endParaRPr>
          </a:p>
        </p:txBody>
      </p:sp>
      <p:pic>
        <p:nvPicPr>
          <p:cNvPr id="14" name="图片 13"/>
          <p:cNvPicPr>
            <a:picLocks noChangeAspect="1"/>
          </p:cNvPicPr>
          <p:nvPr/>
        </p:nvPicPr>
        <p:blipFill>
          <a:blip r:embed="rId1"/>
          <a:stretch>
            <a:fillRect/>
          </a:stretch>
        </p:blipFill>
        <p:spPr>
          <a:xfrm>
            <a:off x="180513" y="1372459"/>
            <a:ext cx="5527031" cy="5167311"/>
          </a:xfrm>
          <a:prstGeom prst="rect">
            <a:avLst/>
          </a:prstGeom>
        </p:spPr>
      </p:pic>
      <p:sp>
        <p:nvSpPr>
          <p:cNvPr id="17" name="文本框 16"/>
          <p:cNvSpPr txBox="1"/>
          <p:nvPr/>
        </p:nvSpPr>
        <p:spPr>
          <a:xfrm>
            <a:off x="2219417" y="1003127"/>
            <a:ext cx="1686757" cy="369332"/>
          </a:xfrm>
          <a:prstGeom prst="rect">
            <a:avLst/>
          </a:prstGeom>
          <a:noFill/>
        </p:spPr>
        <p:txBody>
          <a:bodyPr wrap="square" rtlCol="0">
            <a:spAutoFit/>
          </a:bodyPr>
          <a:lstStyle/>
          <a:p>
            <a:r>
              <a:rPr lang="zh-CN" altLang="en-US" dirty="0">
                <a:solidFill>
                  <a:schemeClr val="bg1"/>
                </a:solidFill>
              </a:rPr>
              <a:t>渲染管线</a:t>
            </a:r>
            <a:endParaRPr lang="zh-CN" altLang="en-US" dirty="0">
              <a:solidFill>
                <a:schemeClr val="bg1"/>
              </a:solidFill>
            </a:endParaRPr>
          </a:p>
        </p:txBody>
      </p:sp>
      <p:pic>
        <p:nvPicPr>
          <p:cNvPr id="20" name="图片 19" descr="IMG_256"/>
          <p:cNvPicPr>
            <a:picLocks noChangeAspect="1"/>
          </p:cNvPicPr>
          <p:nvPr/>
        </p:nvPicPr>
        <p:blipFill>
          <a:blip r:embed="rId2"/>
          <a:stretch>
            <a:fillRect/>
          </a:stretch>
        </p:blipFill>
        <p:spPr>
          <a:xfrm>
            <a:off x="5869364" y="522417"/>
            <a:ext cx="6142123" cy="6017353"/>
          </a:xfrm>
          <a:prstGeom prst="rect">
            <a:avLst/>
          </a:prstGeom>
          <a:noFill/>
          <a:ln w="9525">
            <a:noFill/>
          </a:ln>
        </p:spPr>
      </p:pic>
      <p:sp>
        <p:nvSpPr>
          <p:cNvPr id="30" name="箭头: 左 29"/>
          <p:cNvSpPr/>
          <p:nvPr/>
        </p:nvSpPr>
        <p:spPr>
          <a:xfrm>
            <a:off x="1482571" y="3130983"/>
            <a:ext cx="4386793" cy="400110"/>
          </a:xfrm>
          <a:prstGeom prst="leftArrow">
            <a:avLst>
              <a:gd name="adj1" fmla="val 50000"/>
              <a:gd name="adj2" fmla="val 440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47675" y="367239"/>
            <a:ext cx="513548" cy="575736"/>
            <a:chOff x="447675" y="367239"/>
            <a:chExt cx="513548" cy="575736"/>
          </a:xfrm>
        </p:grpSpPr>
        <p:sp>
          <p:nvSpPr>
            <p:cNvPr id="26" name="等腰三角形 25"/>
            <p:cNvSpPr/>
            <p:nvPr/>
          </p:nvSpPr>
          <p:spPr>
            <a:xfrm rot="5400000">
              <a:off x="414282" y="400632"/>
              <a:ext cx="484204" cy="417418"/>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5400000">
              <a:off x="581357" y="563109"/>
              <a:ext cx="408004" cy="351728"/>
            </a:xfrm>
            <a:prstGeom prst="triangle">
              <a:avLst/>
            </a:prstGeom>
            <a:solidFill>
              <a:srgbClr val="2A99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999299" y="522417"/>
            <a:ext cx="1467068" cy="400110"/>
          </a:xfrm>
          <a:prstGeom prst="rect">
            <a:avLst/>
          </a:prstGeom>
        </p:spPr>
        <p:txBody>
          <a:bodyPr wrap="none">
            <a:spAutoFit/>
          </a:bodyPr>
          <a:lstStyle/>
          <a:p>
            <a:r>
              <a:rPr lang="zh-CN" altLang="en-US" sz="2000" dirty="0">
                <a:gradFill>
                  <a:gsLst>
                    <a:gs pos="0">
                      <a:schemeClr val="bg1"/>
                    </a:gs>
                    <a:gs pos="100000">
                      <a:schemeClr val="bg1">
                        <a:alpha val="70000"/>
                      </a:schemeClr>
                    </a:gs>
                  </a:gsLst>
                  <a:lin ang="2700000" scaled="1"/>
                </a:gradFill>
                <a:effectLst>
                  <a:outerShdw blurRad="38100" dist="38100" dir="2700000" algn="tl">
                    <a:srgbClr val="000000">
                      <a:alpha val="43137"/>
                    </a:srgbClr>
                  </a:outerShdw>
                </a:effectLst>
              </a:rPr>
              <a:t>变换流水线</a:t>
            </a:r>
            <a:endParaRPr lang="zh-CN" altLang="en-US" sz="2000" dirty="0">
              <a:gradFill>
                <a:gsLst>
                  <a:gs pos="0">
                    <a:schemeClr val="bg1"/>
                  </a:gs>
                  <a:gs pos="100000">
                    <a:schemeClr val="bg1">
                      <a:alpha val="70000"/>
                    </a:schemeClr>
                  </a:gs>
                </a:gsLst>
                <a:lin ang="2700000" scaled="1"/>
              </a:gradFill>
              <a:effectLst>
                <a:outerShdw blurRad="38100" dist="38100" dir="2700000" algn="tl">
                  <a:srgbClr val="000000">
                    <a:alpha val="43137"/>
                  </a:srgbClr>
                </a:outerShdw>
              </a:effectLst>
            </a:endParaRPr>
          </a:p>
        </p:txBody>
      </p:sp>
      <p:sp>
        <p:nvSpPr>
          <p:cNvPr id="2" name="矩形 1"/>
          <p:cNvSpPr/>
          <p:nvPr/>
        </p:nvSpPr>
        <p:spPr>
          <a:xfrm>
            <a:off x="961224" y="2106095"/>
            <a:ext cx="1645920" cy="74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局部坐标系</a:t>
            </a:r>
            <a:endParaRPr lang="zh-CN" altLang="en-US" dirty="0">
              <a:solidFill>
                <a:schemeClr val="tx1"/>
              </a:solidFill>
            </a:endParaRPr>
          </a:p>
        </p:txBody>
      </p:sp>
      <p:sp>
        <p:nvSpPr>
          <p:cNvPr id="3" name="箭头: 右 2"/>
          <p:cNvSpPr/>
          <p:nvPr/>
        </p:nvSpPr>
        <p:spPr>
          <a:xfrm>
            <a:off x="2781314" y="2191327"/>
            <a:ext cx="1424925" cy="57847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模型矩阵</a:t>
            </a:r>
            <a:endParaRPr lang="zh-CN" altLang="en-US" dirty="0">
              <a:solidFill>
                <a:schemeClr val="tx1"/>
              </a:solidFill>
            </a:endParaRPr>
          </a:p>
        </p:txBody>
      </p:sp>
      <p:sp>
        <p:nvSpPr>
          <p:cNvPr id="4" name="矩形 3"/>
          <p:cNvSpPr/>
          <p:nvPr/>
        </p:nvSpPr>
        <p:spPr>
          <a:xfrm>
            <a:off x="4380409" y="2106095"/>
            <a:ext cx="1645920" cy="74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世界坐标系</a:t>
            </a:r>
            <a:endParaRPr lang="zh-CN" altLang="en-US" dirty="0">
              <a:solidFill>
                <a:schemeClr val="tx1"/>
              </a:solidFill>
            </a:endParaRPr>
          </a:p>
        </p:txBody>
      </p:sp>
      <p:sp>
        <p:nvSpPr>
          <p:cNvPr id="5" name="箭头: 右 4"/>
          <p:cNvSpPr/>
          <p:nvPr/>
        </p:nvSpPr>
        <p:spPr>
          <a:xfrm>
            <a:off x="6200499" y="2191327"/>
            <a:ext cx="1424925" cy="57847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观察矩阵</a:t>
            </a:r>
            <a:endParaRPr lang="zh-CN" altLang="en-US" dirty="0">
              <a:solidFill>
                <a:schemeClr val="tx1"/>
              </a:solidFill>
            </a:endParaRPr>
          </a:p>
        </p:txBody>
      </p:sp>
      <p:sp>
        <p:nvSpPr>
          <p:cNvPr id="6" name="矩形 5"/>
          <p:cNvSpPr/>
          <p:nvPr/>
        </p:nvSpPr>
        <p:spPr>
          <a:xfrm>
            <a:off x="7799594" y="2106095"/>
            <a:ext cx="1645920" cy="74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相机坐标系</a:t>
            </a:r>
            <a:endParaRPr lang="zh-CN" altLang="en-US" dirty="0">
              <a:solidFill>
                <a:schemeClr val="tx1"/>
              </a:solidFill>
            </a:endParaRPr>
          </a:p>
        </p:txBody>
      </p:sp>
      <p:sp>
        <p:nvSpPr>
          <p:cNvPr id="8" name="矩形 7"/>
          <p:cNvSpPr/>
          <p:nvPr/>
        </p:nvSpPr>
        <p:spPr>
          <a:xfrm>
            <a:off x="7799594" y="3733801"/>
            <a:ext cx="1645920" cy="74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裁剪坐标系</a:t>
            </a:r>
            <a:endParaRPr lang="zh-CN" altLang="en-US" dirty="0">
              <a:solidFill>
                <a:schemeClr val="tx1"/>
              </a:solidFill>
            </a:endParaRPr>
          </a:p>
        </p:txBody>
      </p:sp>
      <p:sp>
        <p:nvSpPr>
          <p:cNvPr id="9" name="箭头: 手杖形 8"/>
          <p:cNvSpPr/>
          <p:nvPr/>
        </p:nvSpPr>
        <p:spPr>
          <a:xfrm rot="5400000">
            <a:off x="9322231" y="2637334"/>
            <a:ext cx="2206001" cy="1611092"/>
          </a:xfrm>
          <a:prstGeom prst="uturnArrow">
            <a:avLst>
              <a:gd name="adj1" fmla="val 17973"/>
              <a:gd name="adj2" fmla="val 25000"/>
              <a:gd name="adj3" fmla="val 25000"/>
              <a:gd name="adj4" fmla="val 43750"/>
              <a:gd name="adj5" fmla="val 966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文本框 9"/>
          <p:cNvSpPr txBox="1"/>
          <p:nvPr/>
        </p:nvSpPr>
        <p:spPr>
          <a:xfrm>
            <a:off x="9712768" y="2295896"/>
            <a:ext cx="1424925" cy="369332"/>
          </a:xfrm>
          <a:prstGeom prst="rect">
            <a:avLst/>
          </a:prstGeom>
          <a:noFill/>
        </p:spPr>
        <p:txBody>
          <a:bodyPr wrap="square" rtlCol="0">
            <a:spAutoFit/>
          </a:bodyPr>
          <a:lstStyle/>
          <a:p>
            <a:r>
              <a:rPr lang="zh-CN" altLang="en-US" dirty="0"/>
              <a:t>投影矩阵</a:t>
            </a:r>
            <a:endParaRPr lang="zh-CN" altLang="en-US" dirty="0"/>
          </a:p>
        </p:txBody>
      </p:sp>
      <p:sp>
        <p:nvSpPr>
          <p:cNvPr id="11" name="箭头: 左 10"/>
          <p:cNvSpPr/>
          <p:nvPr/>
        </p:nvSpPr>
        <p:spPr>
          <a:xfrm>
            <a:off x="6200498" y="3884023"/>
            <a:ext cx="1424925" cy="578471"/>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透视剔除</a:t>
            </a:r>
            <a:endParaRPr lang="zh-CN" altLang="en-US" dirty="0">
              <a:solidFill>
                <a:schemeClr val="tx1"/>
              </a:solidFill>
            </a:endParaRPr>
          </a:p>
        </p:txBody>
      </p:sp>
      <p:sp>
        <p:nvSpPr>
          <p:cNvPr id="12" name="矩形 11"/>
          <p:cNvSpPr/>
          <p:nvPr/>
        </p:nvSpPr>
        <p:spPr>
          <a:xfrm>
            <a:off x="4380409" y="3733800"/>
            <a:ext cx="1645920" cy="74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规范化设</a:t>
            </a:r>
            <a:endParaRPr lang="en-US" altLang="zh-CN" dirty="0">
              <a:solidFill>
                <a:schemeClr val="tx1"/>
              </a:solidFill>
            </a:endParaRPr>
          </a:p>
          <a:p>
            <a:pPr algn="ctr"/>
            <a:r>
              <a:rPr lang="zh-CN" altLang="en-US" dirty="0">
                <a:solidFill>
                  <a:schemeClr val="tx1"/>
                </a:solidFill>
              </a:rPr>
              <a:t>备坐标系</a:t>
            </a:r>
            <a:endParaRPr lang="zh-CN" altLang="en-US" dirty="0">
              <a:solidFill>
                <a:schemeClr val="tx1"/>
              </a:solidFill>
            </a:endParaRPr>
          </a:p>
        </p:txBody>
      </p:sp>
      <p:sp>
        <p:nvSpPr>
          <p:cNvPr id="13" name="箭头: 左 12"/>
          <p:cNvSpPr/>
          <p:nvPr/>
        </p:nvSpPr>
        <p:spPr>
          <a:xfrm>
            <a:off x="2781313" y="3819032"/>
            <a:ext cx="1424925" cy="578471"/>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视口变换</a:t>
            </a:r>
            <a:endParaRPr lang="zh-CN" altLang="en-US" dirty="0">
              <a:solidFill>
                <a:schemeClr val="tx1"/>
              </a:solidFill>
            </a:endParaRPr>
          </a:p>
        </p:txBody>
      </p:sp>
      <p:sp>
        <p:nvSpPr>
          <p:cNvPr id="15" name="矩形 14"/>
          <p:cNvSpPr/>
          <p:nvPr/>
        </p:nvSpPr>
        <p:spPr>
          <a:xfrm>
            <a:off x="999299" y="3733800"/>
            <a:ext cx="1645920" cy="74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屏幕坐标系</a:t>
            </a:r>
            <a:endParaRPr lang="zh-CN" altLang="en-US"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1" grpId="0" animBg="1"/>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7675" y="367239"/>
            <a:ext cx="513548" cy="575736"/>
            <a:chOff x="447675" y="367239"/>
            <a:chExt cx="513548" cy="575736"/>
          </a:xfrm>
        </p:grpSpPr>
        <p:sp>
          <p:nvSpPr>
            <p:cNvPr id="3" name="等腰三角形 2"/>
            <p:cNvSpPr/>
            <p:nvPr/>
          </p:nvSpPr>
          <p:spPr>
            <a:xfrm rot="5400000">
              <a:off x="414282" y="400632"/>
              <a:ext cx="484204" cy="417418"/>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581357" y="563109"/>
              <a:ext cx="408004" cy="351728"/>
            </a:xfrm>
            <a:prstGeom prst="triangle">
              <a:avLst/>
            </a:prstGeom>
            <a:solidFill>
              <a:srgbClr val="2A99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889148" y="409286"/>
            <a:ext cx="1467068" cy="400110"/>
          </a:xfrm>
          <a:prstGeom prst="rect">
            <a:avLst/>
          </a:prstGeom>
        </p:spPr>
        <p:txBody>
          <a:bodyPr wrap="none">
            <a:spAutoFit/>
          </a:bodyPr>
          <a:lstStyle/>
          <a:p>
            <a:pPr algn="ctr"/>
            <a:r>
              <a:rPr lang="zh-CN" altLang="en-US" sz="2000" dirty="0">
                <a:solidFill>
                  <a:schemeClr val="bg1"/>
                </a:solidFill>
              </a:rPr>
              <a:t>局部坐标系</a:t>
            </a:r>
            <a:endParaRPr lang="zh-CN" altLang="en-US" sz="2000" dirty="0">
              <a:solidFill>
                <a:schemeClr val="bg1"/>
              </a:solidFill>
            </a:endParaRPr>
          </a:p>
        </p:txBody>
      </p:sp>
      <p:sp>
        <p:nvSpPr>
          <p:cNvPr id="7" name="文本框 6"/>
          <p:cNvSpPr txBox="1"/>
          <p:nvPr/>
        </p:nvSpPr>
        <p:spPr>
          <a:xfrm>
            <a:off x="424134" y="1402807"/>
            <a:ext cx="11343731" cy="646331"/>
          </a:xfrm>
          <a:prstGeom prst="rect">
            <a:avLst/>
          </a:prstGeom>
          <a:noFill/>
        </p:spPr>
        <p:txBody>
          <a:bodyPr wrap="square">
            <a:spAutoFit/>
          </a:bodyPr>
          <a:lstStyle/>
          <a:p>
            <a:r>
              <a:rPr lang="zh-CN" altLang="en-US" b="0" i="0" dirty="0">
                <a:solidFill>
                  <a:schemeClr val="bg1"/>
                </a:solidFill>
                <a:effectLst/>
                <a:latin typeface="Helvetica Neue"/>
              </a:rPr>
              <a:t>局部坐标系</a:t>
            </a:r>
            <a:r>
              <a:rPr lang="en-US" altLang="zh-CN" b="0" i="0" dirty="0">
                <a:solidFill>
                  <a:schemeClr val="bg1"/>
                </a:solidFill>
                <a:effectLst/>
                <a:latin typeface="Helvetica Neue"/>
              </a:rPr>
              <a:t>(Local Coordinate)</a:t>
            </a:r>
            <a:r>
              <a:rPr lang="zh-CN" altLang="en-US" b="0" i="0" dirty="0">
                <a:solidFill>
                  <a:schemeClr val="bg1"/>
                </a:solidFill>
                <a:effectLst/>
                <a:latin typeface="Helvetica Neue"/>
              </a:rPr>
              <a:t>，也就是坐标系以物体的中心为坐标原点，物体的旋转、平移等操作都是围绕局部坐标系进行的，这时，当物体模型进行旋转或平移等操作时，局部坐标系也执行相应的旋转或平移操作。</a:t>
            </a:r>
            <a:endParaRPr lang="zh-CN" altLang="en-US" dirty="0">
              <a:solidFill>
                <a:schemeClr val="bg1"/>
              </a:solidFill>
            </a:endParaRPr>
          </a:p>
        </p:txBody>
      </p:sp>
      <p:pic>
        <p:nvPicPr>
          <p:cNvPr id="9" name="图片 8"/>
          <p:cNvPicPr>
            <a:picLocks noChangeAspect="1"/>
          </p:cNvPicPr>
          <p:nvPr/>
        </p:nvPicPr>
        <p:blipFill>
          <a:blip r:embed="rId1"/>
          <a:stretch>
            <a:fillRect/>
          </a:stretch>
        </p:blipFill>
        <p:spPr>
          <a:xfrm>
            <a:off x="3375388" y="2290490"/>
            <a:ext cx="3643721" cy="2277019"/>
          </a:xfrm>
          <a:prstGeom prst="rect">
            <a:avLst/>
          </a:prstGeom>
        </p:spPr>
      </p:pic>
      <p:sp>
        <p:nvSpPr>
          <p:cNvPr id="11" name="文本框 10"/>
          <p:cNvSpPr txBox="1"/>
          <p:nvPr/>
        </p:nvSpPr>
        <p:spPr>
          <a:xfrm>
            <a:off x="531118" y="4808861"/>
            <a:ext cx="11042573" cy="645160"/>
          </a:xfrm>
          <a:prstGeom prst="rect">
            <a:avLst/>
          </a:prstGeom>
          <a:noFill/>
        </p:spPr>
        <p:txBody>
          <a:bodyPr wrap="square">
            <a:spAutoFit/>
          </a:bodyPr>
          <a:lstStyle/>
          <a:p>
            <a:r>
              <a:rPr lang="zh-CN" altLang="en-US" b="0" i="0" dirty="0">
                <a:solidFill>
                  <a:schemeClr val="bg1"/>
                </a:solidFill>
                <a:effectLst/>
                <a:latin typeface="汉仪润圆-35简" panose="00020600040101010101" charset="-122"/>
                <a:ea typeface="汉仪润圆-35简" panose="00020600040101010101" charset="-122"/>
                <a:cs typeface="汉仪润圆-35简" panose="00020600040101010101" charset="-122"/>
              </a:rPr>
              <a:t>简单用一句话来说：方便建模人员。让所有物体都在这个坐标系上建模</a:t>
            </a:r>
            <a:r>
              <a:rPr lang="en-US" altLang="zh-CN" b="0" i="0" dirty="0">
                <a:solidFill>
                  <a:schemeClr val="bg1"/>
                </a:solidFill>
                <a:effectLst/>
                <a:latin typeface="汉仪润圆-35简" panose="00020600040101010101" charset="-122"/>
                <a:ea typeface="汉仪润圆-35简" panose="00020600040101010101" charset="-122"/>
                <a:cs typeface="汉仪润圆-35简" panose="00020600040101010101" charset="-122"/>
              </a:rPr>
              <a:t>(</a:t>
            </a:r>
            <a:r>
              <a:rPr lang="zh-CN" altLang="en-US" b="0" i="0" dirty="0">
                <a:solidFill>
                  <a:schemeClr val="bg1"/>
                </a:solidFill>
                <a:effectLst/>
                <a:latin typeface="汉仪润圆-35简" panose="00020600040101010101" charset="-122"/>
                <a:ea typeface="汉仪润圆-35简" panose="00020600040101010101" charset="-122"/>
                <a:cs typeface="汉仪润圆-35简" panose="00020600040101010101" charset="-122"/>
              </a:rPr>
              <a:t>一方面是考虑到单位精度，二是在模型局部坐标系下能更方便的描述模型的具体位置</a:t>
            </a:r>
            <a:r>
              <a:rPr lang="en-US" altLang="zh-CN" b="0" i="0" dirty="0">
                <a:solidFill>
                  <a:schemeClr val="bg1"/>
                </a:solidFill>
                <a:effectLst/>
                <a:latin typeface="汉仪润圆-35简" panose="00020600040101010101" charset="-122"/>
                <a:ea typeface="汉仪润圆-35简" panose="00020600040101010101" charset="-122"/>
                <a:cs typeface="汉仪润圆-35简" panose="00020600040101010101" charset="-122"/>
              </a:rPr>
              <a:t>)</a:t>
            </a:r>
            <a:r>
              <a:rPr lang="zh-CN" altLang="en-US" b="0" i="0" dirty="0">
                <a:solidFill>
                  <a:schemeClr val="bg1"/>
                </a:solidFill>
                <a:effectLst/>
                <a:latin typeface="汉仪润圆-35简" panose="00020600040101010101" charset="-122"/>
                <a:ea typeface="汉仪润圆-35简" panose="00020600040101010101" charset="-122"/>
                <a:cs typeface="汉仪润圆-35简" panose="00020600040101010101" charset="-122"/>
              </a:rPr>
              <a:t>。因此一般模型默认都是在模型坐标系下。</a:t>
            </a:r>
            <a:endParaRPr lang="zh-CN" altLang="en-US" dirty="0">
              <a:solidFill>
                <a:schemeClr val="bg1"/>
              </a:solidFill>
              <a:latin typeface="汉仪润圆-35简" panose="00020600040101010101" charset="-122"/>
              <a:ea typeface="汉仪润圆-35简" panose="00020600040101010101" charset="-122"/>
              <a:cs typeface="汉仪润圆-35简" panose="0002060004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7675" y="367239"/>
            <a:ext cx="513548" cy="575736"/>
            <a:chOff x="447675" y="367239"/>
            <a:chExt cx="513548" cy="575736"/>
          </a:xfrm>
        </p:grpSpPr>
        <p:sp>
          <p:nvSpPr>
            <p:cNvPr id="3" name="等腰三角形 2"/>
            <p:cNvSpPr/>
            <p:nvPr/>
          </p:nvSpPr>
          <p:spPr>
            <a:xfrm rot="5400000">
              <a:off x="414282" y="400632"/>
              <a:ext cx="484204" cy="417418"/>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581357" y="563109"/>
              <a:ext cx="408004" cy="351728"/>
            </a:xfrm>
            <a:prstGeom prst="triangle">
              <a:avLst/>
            </a:prstGeom>
            <a:solidFill>
              <a:srgbClr val="2A999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889148" y="409286"/>
            <a:ext cx="1467068" cy="400110"/>
          </a:xfrm>
          <a:prstGeom prst="rect">
            <a:avLst/>
          </a:prstGeom>
        </p:spPr>
        <p:txBody>
          <a:bodyPr wrap="none">
            <a:spAutoFit/>
          </a:bodyPr>
          <a:lstStyle/>
          <a:p>
            <a:pPr algn="ctr"/>
            <a:r>
              <a:rPr lang="zh-CN" altLang="en-US" sz="2000" dirty="0">
                <a:solidFill>
                  <a:schemeClr val="bg1"/>
                </a:solidFill>
              </a:rPr>
              <a:t>世界坐标系</a:t>
            </a:r>
            <a:endParaRPr lang="zh-CN" altLang="en-US" sz="2000" dirty="0">
              <a:solidFill>
                <a:schemeClr val="bg1"/>
              </a:solidFill>
            </a:endParaRPr>
          </a:p>
        </p:txBody>
      </p:sp>
      <p:sp>
        <p:nvSpPr>
          <p:cNvPr id="7" name="文本框 6"/>
          <p:cNvSpPr txBox="1"/>
          <p:nvPr/>
        </p:nvSpPr>
        <p:spPr>
          <a:xfrm>
            <a:off x="424134" y="1185093"/>
            <a:ext cx="11343731" cy="923330"/>
          </a:xfrm>
          <a:prstGeom prst="rect">
            <a:avLst/>
          </a:prstGeom>
          <a:noFill/>
        </p:spPr>
        <p:txBody>
          <a:bodyPr wrap="square">
            <a:spAutoFit/>
          </a:bodyPr>
          <a:lstStyle/>
          <a:p>
            <a:r>
              <a:rPr lang="zh-CN" altLang="en-US" b="0" i="0" dirty="0">
                <a:solidFill>
                  <a:schemeClr val="bg1"/>
                </a:solidFill>
                <a:effectLst/>
                <a:latin typeface="Verdana" panose="020B0604030504040204" pitchFamily="34" charset="0"/>
              </a:rPr>
              <a:t>一个三维场景中通常都不会只有一个物体．我们真正需要的是把我们建立的物体按照我们所需要的形式摆放在场景之中．每个物体分布在场景的适当的位置上．整个场景的坐标系就称为</a:t>
            </a:r>
            <a:r>
              <a:rPr lang="zh-CN" altLang="en-US" b="1" i="0" dirty="0">
                <a:solidFill>
                  <a:schemeClr val="bg1"/>
                </a:solidFill>
                <a:effectLst/>
                <a:latin typeface="Verdana" panose="020B0604030504040204" pitchFamily="34" charset="0"/>
              </a:rPr>
              <a:t>世界坐标系（</a:t>
            </a:r>
            <a:r>
              <a:rPr lang="en-US" altLang="zh-CN" b="1" i="0" dirty="0">
                <a:solidFill>
                  <a:schemeClr val="bg1"/>
                </a:solidFill>
                <a:effectLst/>
                <a:latin typeface="Verdana" panose="020B0604030504040204" pitchFamily="34" charset="0"/>
              </a:rPr>
              <a:t>world coordinate, world frame</a:t>
            </a:r>
            <a:r>
              <a:rPr lang="zh-CN" altLang="en-US" b="1" i="0" dirty="0">
                <a:solidFill>
                  <a:schemeClr val="bg1"/>
                </a:solidFill>
                <a:effectLst/>
                <a:latin typeface="Verdana" panose="020B0604030504040204" pitchFamily="34" charset="0"/>
              </a:rPr>
              <a:t>）</a:t>
            </a:r>
            <a:r>
              <a:rPr lang="zh-CN" altLang="en-US" b="0" i="0" dirty="0">
                <a:solidFill>
                  <a:schemeClr val="bg1"/>
                </a:solidFill>
                <a:effectLst/>
                <a:latin typeface="Verdana" panose="020B0604030504040204" pitchFamily="34" charset="0"/>
              </a:rPr>
              <a:t>．</a:t>
            </a:r>
            <a:endParaRPr lang="zh-CN" altLang="en-US" dirty="0">
              <a:solidFill>
                <a:schemeClr val="bg1"/>
              </a:solidFill>
            </a:endParaRPr>
          </a:p>
        </p:txBody>
      </p:sp>
      <p:pic>
        <p:nvPicPr>
          <p:cNvPr id="8" name="图片 7"/>
          <p:cNvPicPr>
            <a:picLocks noChangeAspect="1"/>
          </p:cNvPicPr>
          <p:nvPr/>
        </p:nvPicPr>
        <p:blipFill>
          <a:blip r:embed="rId1"/>
          <a:stretch>
            <a:fillRect/>
          </a:stretch>
        </p:blipFill>
        <p:spPr>
          <a:xfrm>
            <a:off x="3552824" y="2206807"/>
            <a:ext cx="5086350" cy="4133850"/>
          </a:xfrm>
          <a:prstGeom prst="rect">
            <a:avLst/>
          </a:prstGeom>
        </p:spPr>
      </p:pic>
    </p:spTree>
  </p:cSld>
  <p:clrMapOvr>
    <a:masterClrMapping/>
  </p:clrMapOvr>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1719</Words>
  <Application>WPS 演示</Application>
  <PresentationFormat>宽屏</PresentationFormat>
  <Paragraphs>105</Paragraphs>
  <Slides>14</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宋体</vt:lpstr>
      <vt:lpstr>Wingdings</vt:lpstr>
      <vt:lpstr>Tahoma</vt:lpstr>
      <vt:lpstr>微软雅黑</vt:lpstr>
      <vt:lpstr>Calibri</vt:lpstr>
      <vt:lpstr>Helvetica Neue</vt:lpstr>
      <vt:lpstr>-apple-system</vt:lpstr>
      <vt:lpstr>Verdana</vt:lpstr>
      <vt:lpstr>ESRI AMFM Electric</vt:lpstr>
      <vt:lpstr>Arial Unicode MS</vt:lpstr>
      <vt:lpstr>凤箫声动鱼龙舞</vt:lpstr>
      <vt:lpstr>汉仪润圆-35简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王梦</cp:lastModifiedBy>
  <cp:revision>12</cp:revision>
  <dcterms:created xsi:type="dcterms:W3CDTF">2017-03-10T09:23:00Z</dcterms:created>
  <dcterms:modified xsi:type="dcterms:W3CDTF">2022-11-12T10:15:51Z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ies>
</file>