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7" r:id="rId3"/>
    <p:sldId id="280" r:id="rId5"/>
    <p:sldId id="282" r:id="rId6"/>
    <p:sldId id="277" r:id="rId7"/>
    <p:sldId id="299" r:id="rId8"/>
    <p:sldId id="304" r:id="rId9"/>
    <p:sldId id="313" r:id="rId10"/>
    <p:sldId id="305" r:id="rId11"/>
    <p:sldId id="290" r:id="rId12"/>
    <p:sldId id="317" r:id="rId13"/>
    <p:sldId id="318" r:id="rId14"/>
    <p:sldId id="319" r:id="rId15"/>
    <p:sldId id="316" r:id="rId16"/>
    <p:sldId id="320" r:id="rId17"/>
    <p:sldId id="314" r:id="rId18"/>
    <p:sldId id="321" r:id="rId19"/>
    <p:sldId id="315" r:id="rId20"/>
    <p:sldId id="322" r:id="rId21"/>
    <p:sldId id="298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D0CA"/>
    <a:srgbClr val="0D1325"/>
    <a:srgbClr val="8EE0DC"/>
    <a:srgbClr val="2A99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23" autoAdjust="0"/>
    <p:restoredTop sz="96366" autoAdjust="0"/>
  </p:normalViewPr>
  <p:slideViewPr>
    <p:cSldViewPr snapToGrid="0" showGuides="1">
      <p:cViewPr varScale="1">
        <p:scale>
          <a:sx n="110" d="100"/>
          <a:sy n="110" d="100"/>
        </p:scale>
        <p:origin x="72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CDDB4-6553-4F69-92A5-864D752883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39D0A-ED8E-4A87-BA33-B024370FBD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关于欧式几何和非欧几何我建议大家可以去读一读</a:t>
            </a:r>
            <a:r>
              <a:rPr lang="en-US" altLang="zh-CN" dirty="0"/>
              <a:t>《0</a:t>
            </a:r>
            <a:r>
              <a:rPr lang="zh-CN" altLang="en-US" dirty="0"/>
              <a:t>到无穷大</a:t>
            </a:r>
            <a:r>
              <a:rPr lang="en-US" altLang="zh-CN" dirty="0"/>
              <a:t>》</a:t>
            </a:r>
            <a:r>
              <a:rPr lang="zh-CN" altLang="en-US" dirty="0"/>
              <a:t>这本数学书，非常有意思。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关于欧式几何和非欧几何我建议大家可以去读一读</a:t>
            </a:r>
            <a:r>
              <a:rPr lang="en-US" altLang="zh-CN" dirty="0"/>
              <a:t>《0</a:t>
            </a:r>
            <a:r>
              <a:rPr lang="zh-CN" altLang="en-US" dirty="0"/>
              <a:t>到无穷大</a:t>
            </a:r>
            <a:r>
              <a:rPr lang="en-US" altLang="zh-CN" dirty="0"/>
              <a:t>》</a:t>
            </a:r>
            <a:r>
              <a:rPr lang="zh-CN" altLang="en-US" dirty="0"/>
              <a:t>这本数学书，非常有意思。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关于欧式几何和非欧几何我建议大家可以去读一读</a:t>
            </a:r>
            <a:r>
              <a:rPr lang="en-US" altLang="zh-CN" dirty="0"/>
              <a:t>《0</a:t>
            </a:r>
            <a:r>
              <a:rPr lang="zh-CN" altLang="en-US" dirty="0"/>
              <a:t>到无穷大</a:t>
            </a:r>
            <a:r>
              <a:rPr lang="en-US" altLang="zh-CN" dirty="0"/>
              <a:t>》</a:t>
            </a:r>
            <a:r>
              <a:rPr lang="zh-CN" altLang="en-US" dirty="0"/>
              <a:t>这本数学书，非常有意思。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关于欧式几何和非欧几何我建议大家可以去读一读</a:t>
            </a:r>
            <a:r>
              <a:rPr lang="en-US" altLang="zh-CN" dirty="0"/>
              <a:t>《0</a:t>
            </a:r>
            <a:r>
              <a:rPr lang="zh-CN" altLang="en-US" dirty="0"/>
              <a:t>到无穷大</a:t>
            </a:r>
            <a:r>
              <a:rPr lang="en-US" altLang="zh-CN" dirty="0"/>
              <a:t>》</a:t>
            </a:r>
            <a:r>
              <a:rPr lang="zh-CN" altLang="en-US" dirty="0"/>
              <a:t>这本数学书，非常有意思。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AD4C7-00E1-484E-ADC6-80BED9BCD7E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B093F-DDD8-4FA1-B0B2-6BD78FD0BB3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5.png"/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hyperlink" Target="https://www.zhihu.com/search?q=%E7%AC%9B%E5%8D%A1%E5%B0%94%E5%9D%90%E6%A0%87%E7%B3%BB&amp;search_source=Entity&amp;hybrid_search_source=Entity&amp;hybrid_search_extra=%7B%22sourceType%22%3A%22answer%22%2C%22sourceId%22%3A301242100%7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l="68594" t="65577" b="15737"/>
          <a:stretch>
            <a:fillRect/>
          </a:stretch>
        </p:blipFill>
        <p:spPr>
          <a:xfrm>
            <a:off x="0" y="0"/>
            <a:ext cx="6289658" cy="3743325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961" y="901699"/>
            <a:ext cx="5402077" cy="540702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" cstate="screen"/>
          <a:srcRect b="67550"/>
          <a:stretch>
            <a:fillRect/>
          </a:stretch>
        </p:blipFill>
        <p:spPr>
          <a:xfrm rot="19048470">
            <a:off x="7724422" y="2530588"/>
            <a:ext cx="10013678" cy="3252438"/>
          </a:xfrm>
          <a:custGeom>
            <a:avLst/>
            <a:gdLst>
              <a:gd name="connsiteX0" fmla="*/ 5766606 w 10013678"/>
              <a:gd name="connsiteY0" fmla="*/ 0 h 3252438"/>
              <a:gd name="connsiteX1" fmla="*/ 2783632 w 10013678"/>
              <a:gd name="connsiteY1" fmla="*/ 3252438 h 3252438"/>
              <a:gd name="connsiteX2" fmla="*/ 0 w 10013678"/>
              <a:gd name="connsiteY2" fmla="*/ 699430 h 3252438"/>
              <a:gd name="connsiteX3" fmla="*/ 0 w 10013678"/>
              <a:gd name="connsiteY3" fmla="*/ 0 h 3252438"/>
              <a:gd name="connsiteX4" fmla="*/ 10013678 w 10013678"/>
              <a:gd name="connsiteY4" fmla="*/ 0 h 3252438"/>
              <a:gd name="connsiteX5" fmla="*/ 10013678 w 10013678"/>
              <a:gd name="connsiteY5" fmla="*/ 229291 h 3252438"/>
              <a:gd name="connsiteX6" fmla="*/ 9763673 w 10013678"/>
              <a:gd name="connsiteY6" fmla="*/ 0 h 325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678" h="3252438">
                <a:moveTo>
                  <a:pt x="5766606" y="0"/>
                </a:moveTo>
                <a:lnTo>
                  <a:pt x="2783632" y="3252438"/>
                </a:lnTo>
                <a:lnTo>
                  <a:pt x="0" y="699430"/>
                </a:lnTo>
                <a:lnTo>
                  <a:pt x="0" y="0"/>
                </a:lnTo>
                <a:close/>
                <a:moveTo>
                  <a:pt x="10013678" y="0"/>
                </a:moveTo>
                <a:lnTo>
                  <a:pt x="10013678" y="229291"/>
                </a:lnTo>
                <a:lnTo>
                  <a:pt x="9763673" y="0"/>
                </a:lnTo>
                <a:close/>
              </a:path>
            </a:pathLst>
          </a:custGeom>
        </p:spPr>
      </p:pic>
      <p:sp>
        <p:nvSpPr>
          <p:cNvPr id="50" name="矩形 49"/>
          <p:cNvSpPr/>
          <p:nvPr/>
        </p:nvSpPr>
        <p:spPr>
          <a:xfrm>
            <a:off x="0" y="-17405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0D1325"/>
              </a:gs>
              <a:gs pos="0">
                <a:srgbClr val="0D1325">
                  <a:alpha val="50000"/>
                </a:srgbClr>
              </a:gs>
              <a:gs pos="44000">
                <a:srgbClr val="0D1325">
                  <a:alpha val="56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2033069" y="1846213"/>
            <a:ext cx="24673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zh-CN" altLang="en-US" sz="8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4739709" y="1957808"/>
            <a:ext cx="37201" cy="1671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4809697" y="1825438"/>
            <a:ext cx="5683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400" b="1" dirty="0">
                <a:solidFill>
                  <a:schemeClr val="bg1"/>
                </a:solidFill>
              </a:rPr>
              <a:t>WebGL</a:t>
            </a:r>
            <a:r>
              <a:rPr lang="zh-CN" altLang="en-US" sz="5400" b="1" dirty="0">
                <a:solidFill>
                  <a:schemeClr val="bg1"/>
                </a:solidFill>
              </a:rPr>
              <a:t>高级课程</a:t>
            </a:r>
            <a:endParaRPr lang="zh-CN" altLang="en-US" sz="5400" b="1" dirty="0">
              <a:solidFill>
                <a:schemeClr val="bg1"/>
              </a:solidFill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4902952" y="2581752"/>
            <a:ext cx="5098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WebGL Advanced Course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直接连接符 93"/>
          <p:cNvCxnSpPr/>
          <p:nvPr/>
        </p:nvCxnSpPr>
        <p:spPr>
          <a:xfrm>
            <a:off x="4902952" y="3020013"/>
            <a:ext cx="5098967" cy="0"/>
          </a:xfrm>
          <a:prstGeom prst="line">
            <a:avLst/>
          </a:prstGeom>
          <a:ln w="22225">
            <a:solidFill>
              <a:schemeClr val="bg1">
                <a:alpha val="4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4500411" y="4645024"/>
            <a:ext cx="3673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讲解人：冰老师</a:t>
            </a:r>
            <a:endParaRPr lang="en-US" altLang="zh-CN" sz="2400" dirty="0">
              <a:solidFill>
                <a:schemeClr val="bg1"/>
              </a:solidFill>
            </a:endParaRPr>
          </a:p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讲解时间：</a:t>
            </a:r>
            <a:r>
              <a:rPr lang="en-US" altLang="zh-CN" sz="2400" dirty="0">
                <a:solidFill>
                  <a:schemeClr val="bg1"/>
                </a:solidFill>
              </a:rPr>
              <a:t>20221106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02952" y="3094118"/>
            <a:ext cx="5098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54D0CA"/>
                </a:solidFill>
              </a:rPr>
              <a:t>WebGL</a:t>
            </a:r>
            <a:r>
              <a:rPr lang="zh-CN" altLang="en-US" sz="2800" dirty="0">
                <a:solidFill>
                  <a:srgbClr val="54D0CA"/>
                </a:solidFill>
              </a:rPr>
              <a:t>模型变换</a:t>
            </a:r>
            <a:endParaRPr lang="zh-CN" altLang="en-US" sz="2800" dirty="0">
              <a:solidFill>
                <a:srgbClr val="54D0CA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292080" y="4332605"/>
            <a:ext cx="17500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WebGL</a:t>
            </a:r>
            <a:r>
              <a:rPr lang="zh-CN" altLang="en-US">
                <a:solidFill>
                  <a:schemeClr val="bg1"/>
                </a:solidFill>
              </a:rPr>
              <a:t>交流群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65226"/>
            <a:ext cx="2492392" cy="3181777"/>
          </a:xfrm>
          <a:prstGeom prst="rect">
            <a:avLst/>
          </a:prstGeom>
        </p:spPr>
      </p:pic>
      <p:pic>
        <p:nvPicPr>
          <p:cNvPr id="10" name="图片 9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520" y="4700905"/>
            <a:ext cx="2189480" cy="2139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5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6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4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9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20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7" presetClass="entr" presetSubtype="1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1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 tmFilter="0,0; .5, 1; 1, 1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39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25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25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" grpId="0"/>
          <p:bldP spid="53" grpId="0" animBg="1"/>
          <p:bldP spid="55" grpId="0"/>
          <p:bldP spid="5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7" presetClass="entr" presetSubtype="1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1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 tmFilter="0,0; .5, 1; 1, 1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39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25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25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" grpId="0"/>
          <p:bldP spid="53" grpId="0" animBg="1"/>
          <p:bldP spid="55" grpId="0"/>
          <p:bldP spid="56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447675" y="367239"/>
            <a:ext cx="513548" cy="575736"/>
            <a:chOff x="447675" y="367239"/>
            <a:chExt cx="513548" cy="575736"/>
          </a:xfrm>
        </p:grpSpPr>
        <p:sp>
          <p:nvSpPr>
            <p:cNvPr id="44" name="等腰三角形 43"/>
            <p:cNvSpPr/>
            <p:nvPr/>
          </p:nvSpPr>
          <p:spPr>
            <a:xfrm rot="5400000">
              <a:off x="414282" y="400632"/>
              <a:ext cx="484204" cy="417418"/>
            </a:xfrm>
            <a:prstGeom prst="triangl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等腰三角形 44"/>
            <p:cNvSpPr/>
            <p:nvPr/>
          </p:nvSpPr>
          <p:spPr>
            <a:xfrm rot="5400000">
              <a:off x="581357" y="563109"/>
              <a:ext cx="408004" cy="351728"/>
            </a:xfrm>
            <a:prstGeom prst="triangle">
              <a:avLst/>
            </a:prstGeom>
            <a:solidFill>
              <a:srgbClr val="2A999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矩形 45"/>
          <p:cNvSpPr/>
          <p:nvPr/>
        </p:nvSpPr>
        <p:spPr>
          <a:xfrm>
            <a:off x="1017388" y="409286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>
                <a:solidFill>
                  <a:schemeClr val="bg1"/>
                </a:solidFill>
                <a:ea typeface="微软雅黑" panose="020B0503020204020204" pitchFamily="34" charset="-122"/>
              </a:rPr>
              <a:t>齐次坐标</a:t>
            </a:r>
            <a:endParaRPr lang="zh-CN" altLang="en-US" sz="20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447675" y="113932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+mj-ea"/>
                <a:ea typeface="+mj-ea"/>
              </a:rPr>
              <a:t>什么是齐次坐标？</a:t>
            </a:r>
            <a:endParaRPr lang="zh-CN" altLang="en-US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4801" y="1754494"/>
            <a:ext cx="8352470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chemeClr val="bg1"/>
                </a:solidFill>
                <a:effectLst/>
                <a:latin typeface="汉仪润圆-35简" panose="00020600040101010101" charset="-122"/>
                <a:ea typeface="汉仪润圆-35简" panose="00020600040101010101" charset="-122"/>
                <a:cs typeface="汉仪润圆-35简" panose="00020600040101010101" charset="-122"/>
              </a:rPr>
              <a:t>齐次坐标是奥古斯特</a:t>
            </a:r>
            <a:r>
              <a:rPr lang="en-US" altLang="zh-CN" b="0" i="0" dirty="0">
                <a:solidFill>
                  <a:schemeClr val="bg1"/>
                </a:solidFill>
                <a:effectLst/>
                <a:latin typeface="汉仪润圆-35简" panose="00020600040101010101" charset="-122"/>
                <a:ea typeface="汉仪润圆-35简" panose="00020600040101010101" charset="-122"/>
                <a:cs typeface="汉仪润圆-35简" panose="00020600040101010101" charset="-122"/>
              </a:rPr>
              <a:t>·</a:t>
            </a:r>
            <a:r>
              <a:rPr lang="zh-CN" altLang="en-US" b="0" i="0" dirty="0">
                <a:solidFill>
                  <a:schemeClr val="bg1"/>
                </a:solidFill>
                <a:effectLst/>
                <a:latin typeface="汉仪润圆-35简" panose="00020600040101010101" charset="-122"/>
                <a:ea typeface="汉仪润圆-35简" panose="00020600040101010101" charset="-122"/>
                <a:cs typeface="汉仪润圆-35简" panose="00020600040101010101" charset="-122"/>
              </a:rPr>
              <a:t>费迪南德</a:t>
            </a:r>
            <a:r>
              <a:rPr lang="en-US" altLang="zh-CN" b="0" i="0" dirty="0">
                <a:solidFill>
                  <a:schemeClr val="bg1"/>
                </a:solidFill>
                <a:effectLst/>
                <a:latin typeface="汉仪润圆-35简" panose="00020600040101010101" charset="-122"/>
                <a:ea typeface="汉仪润圆-35简" panose="00020600040101010101" charset="-122"/>
                <a:cs typeface="汉仪润圆-35简" panose="00020600040101010101" charset="-122"/>
              </a:rPr>
              <a:t>·</a:t>
            </a:r>
            <a:r>
              <a:rPr lang="zh-CN" altLang="en-US" b="0" i="0" dirty="0">
                <a:solidFill>
                  <a:schemeClr val="bg1"/>
                </a:solidFill>
                <a:effectLst/>
                <a:latin typeface="汉仪润圆-35简" panose="00020600040101010101" charset="-122"/>
                <a:ea typeface="汉仪润圆-35简" panose="00020600040101010101" charset="-122"/>
                <a:cs typeface="汉仪润圆-35简" panose="00020600040101010101" charset="-122"/>
              </a:rPr>
              <a:t>莫比乌斯于</a:t>
            </a:r>
            <a:r>
              <a:rPr lang="en-US" altLang="zh-CN" b="0" i="0" dirty="0">
                <a:solidFill>
                  <a:schemeClr val="bg1"/>
                </a:solidFill>
                <a:effectLst/>
                <a:latin typeface="汉仪润圆-35简" panose="00020600040101010101" charset="-122"/>
                <a:ea typeface="汉仪润圆-35简" panose="00020600040101010101" charset="-122"/>
                <a:cs typeface="汉仪润圆-35简" panose="00020600040101010101" charset="-122"/>
              </a:rPr>
              <a:t>1827</a:t>
            </a:r>
            <a:r>
              <a:rPr lang="zh-CN" altLang="en-US" b="0" i="0" dirty="0">
                <a:solidFill>
                  <a:schemeClr val="bg1"/>
                </a:solidFill>
                <a:effectLst/>
                <a:latin typeface="汉仪润圆-35简" panose="00020600040101010101" charset="-122"/>
                <a:ea typeface="汉仪润圆-35简" panose="00020600040101010101" charset="-122"/>
                <a:cs typeface="汉仪润圆-35简" panose="00020600040101010101" charset="-122"/>
              </a:rPr>
              <a:t>年在其著作</a:t>
            </a:r>
            <a:r>
              <a:rPr lang="en-US" altLang="zh-CN" b="0" i="0" dirty="0">
                <a:solidFill>
                  <a:schemeClr val="bg1"/>
                </a:solidFill>
                <a:effectLst/>
                <a:latin typeface="汉仪润圆-35简" panose="00020600040101010101" charset="-122"/>
                <a:ea typeface="汉仪润圆-35简" panose="00020600040101010101" charset="-122"/>
                <a:cs typeface="汉仪润圆-35简" panose="00020600040101010101" charset="-122"/>
              </a:rPr>
              <a:t>《Der </a:t>
            </a:r>
            <a:r>
              <a:rPr lang="en-US" altLang="zh-CN" b="0" i="0" dirty="0" err="1">
                <a:solidFill>
                  <a:schemeClr val="bg1"/>
                </a:solidFill>
                <a:effectLst/>
                <a:latin typeface="汉仪润圆-35简" panose="00020600040101010101" charset="-122"/>
                <a:ea typeface="汉仪润圆-35简" panose="00020600040101010101" charset="-122"/>
                <a:cs typeface="汉仪润圆-35简" panose="00020600040101010101" charset="-122"/>
              </a:rPr>
              <a:t>barycentrische</a:t>
            </a:r>
            <a:r>
              <a:rPr lang="en-US" altLang="zh-CN" b="0" i="0" dirty="0">
                <a:solidFill>
                  <a:schemeClr val="bg1"/>
                </a:solidFill>
                <a:effectLst/>
                <a:latin typeface="汉仪润圆-35简" panose="00020600040101010101" charset="-122"/>
                <a:ea typeface="汉仪润圆-35简" panose="00020600040101010101" charset="-122"/>
                <a:cs typeface="汉仪润圆-35简" panose="00020600040101010101" charset="-122"/>
              </a:rPr>
              <a:t> </a:t>
            </a:r>
            <a:r>
              <a:rPr lang="en-US" altLang="zh-CN" b="0" i="0" dirty="0" err="1">
                <a:solidFill>
                  <a:schemeClr val="bg1"/>
                </a:solidFill>
                <a:effectLst/>
                <a:latin typeface="汉仪润圆-35简" panose="00020600040101010101" charset="-122"/>
                <a:ea typeface="汉仪润圆-35简" panose="00020600040101010101" charset="-122"/>
                <a:cs typeface="汉仪润圆-35简" panose="00020600040101010101" charset="-122"/>
              </a:rPr>
              <a:t>Calcul</a:t>
            </a:r>
            <a:r>
              <a:rPr lang="en-US" altLang="zh-CN" b="0" i="0" dirty="0">
                <a:solidFill>
                  <a:schemeClr val="bg1"/>
                </a:solidFill>
                <a:effectLst/>
                <a:latin typeface="汉仪润圆-35简" panose="00020600040101010101" charset="-122"/>
                <a:ea typeface="汉仪润圆-35简" panose="00020600040101010101" charset="-122"/>
                <a:cs typeface="汉仪润圆-35简" panose="00020600040101010101" charset="-122"/>
              </a:rPr>
              <a:t>》</a:t>
            </a:r>
            <a:r>
              <a:rPr lang="zh-CN" altLang="en-US" b="0" i="0" dirty="0">
                <a:solidFill>
                  <a:schemeClr val="bg1"/>
                </a:solidFill>
                <a:effectLst/>
                <a:latin typeface="汉仪润圆-35简" panose="00020600040101010101" charset="-122"/>
                <a:ea typeface="汉仪润圆-35简" panose="00020600040101010101" charset="-122"/>
                <a:cs typeface="汉仪润圆-35简" panose="00020600040101010101" charset="-122"/>
              </a:rPr>
              <a:t>首次提出的，使其在投影空间中进行图形和几何计算成为可能。</a:t>
            </a:r>
            <a:endParaRPr lang="zh-CN" altLang="en-US" dirty="0">
              <a:solidFill>
                <a:schemeClr val="bg1"/>
              </a:solidFill>
              <a:latin typeface="汉仪润圆-35简" panose="00020600040101010101" charset="-122"/>
              <a:ea typeface="汉仪润圆-35简" panose="00020600040101010101" charset="-122"/>
              <a:cs typeface="汉仪润圆-35简" panose="0002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4801" y="2646661"/>
            <a:ext cx="830797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举个例子：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笛卡尔坐标系下一个点</a:t>
            </a:r>
            <a:r>
              <a:rPr lang="en-US" altLang="zh-CN" dirty="0">
                <a:solidFill>
                  <a:schemeClr val="bg1"/>
                </a:solidFill>
              </a:rPr>
              <a:t>(X,Y)</a:t>
            </a:r>
            <a:r>
              <a:rPr lang="zh-CN" altLang="en-US" dirty="0">
                <a:solidFill>
                  <a:schemeClr val="bg1"/>
                </a:solidFill>
              </a:rPr>
              <a:t>在齐次坐标里面变成了（</a:t>
            </a:r>
            <a:r>
              <a:rPr lang="en-US" altLang="zh-CN" dirty="0" err="1">
                <a:solidFill>
                  <a:schemeClr val="bg1"/>
                </a:solidFill>
              </a:rPr>
              <a:t>x,y,w</a:t>
            </a:r>
            <a:r>
              <a:rPr lang="zh-CN" altLang="en-US" dirty="0">
                <a:solidFill>
                  <a:schemeClr val="bg1"/>
                </a:solidFill>
              </a:rPr>
              <a:t>），变形为（</a:t>
            </a:r>
            <a:r>
              <a:rPr lang="en-US" altLang="zh-CN" dirty="0">
                <a:solidFill>
                  <a:schemeClr val="bg1"/>
                </a:solidFill>
              </a:rPr>
              <a:t>x/</a:t>
            </a:r>
            <a:r>
              <a:rPr lang="en-US" altLang="zh-CN" dirty="0" err="1">
                <a:solidFill>
                  <a:schemeClr val="bg1"/>
                </a:solidFill>
              </a:rPr>
              <a:t>w,y</a:t>
            </a:r>
            <a:r>
              <a:rPr lang="en-US" altLang="zh-CN" dirty="0">
                <a:solidFill>
                  <a:schemeClr val="bg1"/>
                </a:solidFill>
              </a:rPr>
              <a:t>/w,1</a:t>
            </a:r>
            <a:r>
              <a:rPr lang="zh-CN" altLang="en-US" dirty="0">
                <a:solidFill>
                  <a:schemeClr val="bg1"/>
                </a:solidFill>
              </a:rPr>
              <a:t>）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例如，</a:t>
            </a:r>
            <a:r>
              <a:rPr lang="zh-CN" altLang="en-US" dirty="0">
                <a:solidFill>
                  <a:schemeClr val="bg1"/>
                </a:solidFill>
                <a:hlinkClick r:id="rId1"/>
              </a:rPr>
              <a:t>笛卡尔坐标系</a:t>
            </a:r>
            <a:r>
              <a:rPr lang="zh-CN" altLang="en-US" dirty="0">
                <a:solidFill>
                  <a:schemeClr val="bg1"/>
                </a:solidFill>
              </a:rPr>
              <a:t>下（</a:t>
            </a:r>
            <a:r>
              <a:rPr lang="en-US" altLang="zh-CN" dirty="0">
                <a:solidFill>
                  <a:schemeClr val="bg1"/>
                </a:solidFill>
              </a:rPr>
              <a:t>1</a:t>
            </a:r>
            <a:r>
              <a:rPr lang="zh-CN" altLang="en-US" dirty="0">
                <a:solidFill>
                  <a:schemeClr val="bg1"/>
                </a:solidFill>
              </a:rPr>
              <a:t>，</a:t>
            </a:r>
            <a:r>
              <a:rPr lang="en-US" altLang="zh-CN" dirty="0">
                <a:solidFill>
                  <a:schemeClr val="bg1"/>
                </a:solidFill>
              </a:rPr>
              <a:t>2</a:t>
            </a:r>
            <a:r>
              <a:rPr lang="zh-CN" altLang="en-US" dirty="0">
                <a:solidFill>
                  <a:schemeClr val="bg1"/>
                </a:solidFill>
              </a:rPr>
              <a:t>）的齐次坐标可以表示为（</a:t>
            </a:r>
            <a:r>
              <a:rPr lang="en-US" altLang="zh-CN" dirty="0">
                <a:solidFill>
                  <a:schemeClr val="bg1"/>
                </a:solidFill>
              </a:rPr>
              <a:t>1</a:t>
            </a:r>
            <a:r>
              <a:rPr lang="zh-CN" altLang="en-US" dirty="0">
                <a:solidFill>
                  <a:schemeClr val="bg1"/>
                </a:solidFill>
              </a:rPr>
              <a:t>，</a:t>
            </a:r>
            <a:r>
              <a:rPr lang="en-US" altLang="zh-CN" dirty="0">
                <a:solidFill>
                  <a:schemeClr val="bg1"/>
                </a:solidFill>
              </a:rPr>
              <a:t>2</a:t>
            </a:r>
            <a:r>
              <a:rPr lang="zh-CN" altLang="en-US" dirty="0">
                <a:solidFill>
                  <a:schemeClr val="bg1"/>
                </a:solidFill>
              </a:rPr>
              <a:t>，</a:t>
            </a:r>
            <a:r>
              <a:rPr lang="en-US" altLang="zh-CN" dirty="0">
                <a:solidFill>
                  <a:schemeClr val="bg1"/>
                </a:solidFill>
              </a:rPr>
              <a:t>1</a:t>
            </a:r>
            <a:r>
              <a:rPr lang="zh-CN" altLang="en-US" dirty="0">
                <a:solidFill>
                  <a:schemeClr val="bg1"/>
                </a:solidFill>
              </a:rPr>
              <a:t>），如果点（</a:t>
            </a:r>
            <a:r>
              <a:rPr lang="en-US" altLang="zh-CN" dirty="0">
                <a:solidFill>
                  <a:schemeClr val="bg1"/>
                </a:solidFill>
              </a:rPr>
              <a:t>1</a:t>
            </a:r>
            <a:r>
              <a:rPr lang="zh-CN" altLang="en-US" dirty="0">
                <a:solidFill>
                  <a:schemeClr val="bg1"/>
                </a:solidFill>
              </a:rPr>
              <a:t>，</a:t>
            </a:r>
            <a:r>
              <a:rPr lang="en-US" altLang="zh-CN" dirty="0">
                <a:solidFill>
                  <a:schemeClr val="bg1"/>
                </a:solidFill>
              </a:rPr>
              <a:t>2</a:t>
            </a:r>
            <a:r>
              <a:rPr lang="zh-CN" altLang="en-US" dirty="0">
                <a:solidFill>
                  <a:schemeClr val="bg1"/>
                </a:solidFill>
              </a:rPr>
              <a:t>）移动到无限远处，在笛卡尔坐标下它变为</a:t>
            </a:r>
            <a:r>
              <a:rPr lang="en-US" altLang="zh-CN" dirty="0">
                <a:solidFill>
                  <a:schemeClr val="bg1"/>
                </a:solidFill>
              </a:rPr>
              <a:t>(∞,∞)</a:t>
            </a:r>
            <a:r>
              <a:rPr lang="zh-CN" altLang="en-US" dirty="0">
                <a:solidFill>
                  <a:schemeClr val="bg1"/>
                </a:solidFill>
              </a:rPr>
              <a:t>，然后它的齐次坐标表示为（</a:t>
            </a:r>
            <a:r>
              <a:rPr lang="en-US" altLang="zh-CN" dirty="0">
                <a:solidFill>
                  <a:schemeClr val="bg1"/>
                </a:solidFill>
              </a:rPr>
              <a:t>1</a:t>
            </a:r>
            <a:r>
              <a:rPr lang="zh-CN" altLang="en-US" dirty="0">
                <a:solidFill>
                  <a:schemeClr val="bg1"/>
                </a:solidFill>
              </a:rPr>
              <a:t>，</a:t>
            </a:r>
            <a:r>
              <a:rPr lang="en-US" altLang="zh-CN" dirty="0">
                <a:solidFill>
                  <a:schemeClr val="bg1"/>
                </a:solidFill>
              </a:rPr>
              <a:t>2</a:t>
            </a:r>
            <a:r>
              <a:rPr lang="zh-CN" altLang="en-US" dirty="0">
                <a:solidFill>
                  <a:schemeClr val="bg1"/>
                </a:solidFill>
              </a:rPr>
              <a:t>，</a:t>
            </a:r>
            <a:r>
              <a:rPr lang="en-US" altLang="zh-CN" dirty="0">
                <a:solidFill>
                  <a:schemeClr val="bg1"/>
                </a:solidFill>
              </a:rPr>
              <a:t>0</a:t>
            </a:r>
            <a:r>
              <a:rPr lang="zh-CN" altLang="en-US" dirty="0">
                <a:solidFill>
                  <a:schemeClr val="bg1"/>
                </a:solidFill>
              </a:rPr>
              <a:t>），因为</a:t>
            </a:r>
            <a:r>
              <a:rPr lang="en-US" altLang="zh-CN" dirty="0">
                <a:solidFill>
                  <a:schemeClr val="bg1"/>
                </a:solidFill>
              </a:rPr>
              <a:t>(1/0, 2/0) = (∞,∞)</a:t>
            </a:r>
            <a:r>
              <a:rPr lang="zh-CN" altLang="en-US" dirty="0">
                <a:solidFill>
                  <a:schemeClr val="bg1"/>
                </a:solidFill>
              </a:rPr>
              <a:t>，我们可以不用”∞</a:t>
            </a:r>
            <a:r>
              <a:rPr lang="en-US" altLang="zh-CN" dirty="0">
                <a:solidFill>
                  <a:schemeClr val="bg1"/>
                </a:solidFill>
              </a:rPr>
              <a:t>“</a:t>
            </a:r>
            <a:r>
              <a:rPr lang="zh-CN" altLang="en-US" dirty="0">
                <a:solidFill>
                  <a:schemeClr val="bg1"/>
                </a:solidFill>
              </a:rPr>
              <a:t>来表示一个无穷远处的点了，可以用更为量化的比例关系来表示无穷远出的几何关系。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顾名思义：所谓的“齐次”可以理解成同比例关系。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7272" y="2630937"/>
            <a:ext cx="2881585" cy="364386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7271" y="1060448"/>
            <a:ext cx="2881585" cy="147637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04801" y="5286102"/>
            <a:ext cx="390715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总结来说：齐次坐标用</a:t>
            </a:r>
            <a:r>
              <a:rPr lang="en-US" altLang="zh-CN" dirty="0">
                <a:solidFill>
                  <a:schemeClr val="bg1"/>
                </a:solidFill>
              </a:rPr>
              <a:t>N+1</a:t>
            </a:r>
            <a:r>
              <a:rPr lang="zh-CN" altLang="en-US" dirty="0">
                <a:solidFill>
                  <a:schemeClr val="bg1"/>
                </a:solidFill>
              </a:rPr>
              <a:t>维度表示</a:t>
            </a:r>
            <a:r>
              <a:rPr lang="en-US" altLang="zh-CN" dirty="0">
                <a:solidFill>
                  <a:schemeClr val="bg1"/>
                </a:solidFill>
              </a:rPr>
              <a:t>N</a:t>
            </a:r>
            <a:endParaRPr lang="en-US" altLang="zh-CN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447675" y="367239"/>
            <a:ext cx="513548" cy="575736"/>
            <a:chOff x="447675" y="367239"/>
            <a:chExt cx="513548" cy="575736"/>
          </a:xfrm>
        </p:grpSpPr>
        <p:sp>
          <p:nvSpPr>
            <p:cNvPr id="44" name="等腰三角形 43"/>
            <p:cNvSpPr/>
            <p:nvPr/>
          </p:nvSpPr>
          <p:spPr>
            <a:xfrm rot="5400000">
              <a:off x="414282" y="400632"/>
              <a:ext cx="484204" cy="417418"/>
            </a:xfrm>
            <a:prstGeom prst="triangl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等腰三角形 44"/>
            <p:cNvSpPr/>
            <p:nvPr/>
          </p:nvSpPr>
          <p:spPr>
            <a:xfrm rot="5400000">
              <a:off x="581357" y="563109"/>
              <a:ext cx="408004" cy="351728"/>
            </a:xfrm>
            <a:prstGeom prst="triangle">
              <a:avLst/>
            </a:prstGeom>
            <a:solidFill>
              <a:srgbClr val="2A999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矩形 45"/>
          <p:cNvSpPr/>
          <p:nvPr/>
        </p:nvSpPr>
        <p:spPr>
          <a:xfrm>
            <a:off x="1017388" y="409286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>
                <a:solidFill>
                  <a:schemeClr val="bg1"/>
                </a:solidFill>
                <a:ea typeface="微软雅黑" panose="020B0503020204020204" pitchFamily="34" charset="-122"/>
              </a:rPr>
              <a:t>齐次坐标</a:t>
            </a:r>
            <a:endParaRPr lang="zh-CN" altLang="en-US" sz="20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2960913" y="490142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+mj-ea"/>
                <a:ea typeface="+mj-ea"/>
              </a:rPr>
              <a:t>为什么要在三维图形学面广泛用到了齐次坐标</a:t>
            </a:r>
            <a:endParaRPr lang="zh-CN" altLang="en-US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" name="箭头: 下 1"/>
          <p:cNvSpPr/>
          <p:nvPr/>
        </p:nvSpPr>
        <p:spPr>
          <a:xfrm>
            <a:off x="5007428" y="868883"/>
            <a:ext cx="351729" cy="42384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854229" y="1257380"/>
            <a:ext cx="30146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b="1" i="0" dirty="0">
                <a:solidFill>
                  <a:schemeClr val="bg1"/>
                </a:solidFill>
                <a:effectLst/>
                <a:latin typeface="-apple-system"/>
              </a:rPr>
              <a:t>使用齐次坐标有什么优势？</a:t>
            </a:r>
            <a:endParaRPr lang="zh-CN" altLang="en-US" b="1" i="0" dirty="0">
              <a:solidFill>
                <a:schemeClr val="bg1"/>
              </a:solidFill>
              <a:effectLst/>
              <a:latin typeface="-apple-system"/>
            </a:endParaRPr>
          </a:p>
        </p:txBody>
      </p:sp>
      <p:sp>
        <p:nvSpPr>
          <p:cNvPr id="8" name="左大括号 7"/>
          <p:cNvSpPr/>
          <p:nvPr/>
        </p:nvSpPr>
        <p:spPr>
          <a:xfrm rot="5400000">
            <a:off x="5892567" y="-3831378"/>
            <a:ext cx="485245" cy="11207934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20387" y="2103132"/>
            <a:ext cx="214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i="0" dirty="0">
                <a:solidFill>
                  <a:schemeClr val="bg1"/>
                </a:solidFill>
                <a:effectLst/>
                <a:latin typeface="-apple-system"/>
              </a:rPr>
              <a:t>1</a:t>
            </a:r>
            <a:r>
              <a:rPr lang="zh-CN" altLang="en-US" b="1" i="0" dirty="0">
                <a:solidFill>
                  <a:schemeClr val="bg1"/>
                </a:solidFill>
                <a:effectLst/>
                <a:latin typeface="-apple-system"/>
              </a:rPr>
              <a:t>、能够表示无穷远</a:t>
            </a:r>
            <a:endParaRPr lang="zh-CN" altLang="en-US" b="1" i="0" dirty="0">
              <a:solidFill>
                <a:schemeClr val="bg1"/>
              </a:solidFill>
              <a:effectLst/>
              <a:latin typeface="-apple-system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607585" y="2103132"/>
            <a:ext cx="3071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i="0" dirty="0">
                <a:solidFill>
                  <a:schemeClr val="bg1"/>
                </a:solidFill>
                <a:effectLst/>
                <a:latin typeface="-apple-system"/>
              </a:rPr>
              <a:t>2</a:t>
            </a:r>
            <a:r>
              <a:rPr lang="zh-CN" altLang="en-US" b="1" i="0" dirty="0">
                <a:solidFill>
                  <a:schemeClr val="bg1"/>
                </a:solidFill>
                <a:effectLst/>
                <a:latin typeface="-apple-system"/>
              </a:rPr>
              <a:t>、能够表示点在直线或平面</a:t>
            </a:r>
            <a:endParaRPr lang="zh-CN" altLang="en-US" b="1" i="0" dirty="0">
              <a:solidFill>
                <a:schemeClr val="bg1"/>
              </a:solidFill>
              <a:effectLst/>
              <a:latin typeface="-apple-system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21920" y="3026907"/>
            <a:ext cx="6679474" cy="36317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rgbClr val="303133"/>
                </a:solidFill>
                <a:effectLst/>
                <a:latin typeface="Arial" panose="020B0604020202020204" pitchFamily="34" charset="0"/>
                <a:ea typeface="-apple-system"/>
              </a:rPr>
              <a:t>如何判断点在直线l上？</a:t>
            </a:r>
            <a:endParaRPr kumimoji="0" lang="en-US" altLang="zh-CN" sz="1600" b="1" i="0" u="none" strike="noStrike" cap="none" normalizeH="0" baseline="0" dirty="0">
              <a:ln>
                <a:noFill/>
              </a:ln>
              <a:solidFill>
                <a:srgbClr val="303133"/>
              </a:solidFill>
              <a:effectLst/>
              <a:latin typeface="Arial" panose="020B0604020202020204" pitchFamily="34" charset="0"/>
              <a:ea typeface="-apple-system"/>
            </a:endParaRPr>
          </a:p>
          <a:p>
            <a:pPr lvl="0"/>
            <a:r>
              <a:rPr lang="en-US" altLang="zh-CN" dirty="0" err="1"/>
              <a:t>ax+by+c</a:t>
            </a:r>
            <a:r>
              <a:rPr lang="en-US" altLang="zh-CN" dirty="0"/>
              <a:t> =0 </a:t>
            </a:r>
            <a:r>
              <a:rPr lang="zh-CN" altLang="en-US" dirty="0"/>
              <a:t>用向量表示为</a:t>
            </a:r>
            <a:r>
              <a:rPr lang="fr-FR" altLang="zh-CN" dirty="0"/>
              <a:t>l=(a,b,c)T</a:t>
            </a:r>
            <a:b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303133"/>
                </a:solidFill>
                <a:effectLst/>
                <a:latin typeface="Arial" panose="020B0604020202020204" pitchFamily="34" charset="0"/>
                <a:ea typeface="-apple-system"/>
              </a:rPr>
            </a:br>
            <a:r>
              <a:rPr lang="zh-CN" altLang="en-US" dirty="0"/>
              <a:t>点</a:t>
            </a:r>
            <a:r>
              <a:rPr lang="en-US" altLang="zh-CN" dirty="0"/>
              <a:t>p=(x, y)</a:t>
            </a:r>
            <a:r>
              <a:rPr lang="zh-CN" altLang="en-US" dirty="0"/>
              <a:t>在直线 </a:t>
            </a:r>
            <a:r>
              <a:rPr lang="en-US" altLang="zh-CN" dirty="0"/>
              <a:t>l </a:t>
            </a:r>
            <a:r>
              <a:rPr lang="zh-CN" altLang="en-US" dirty="0"/>
              <a:t>上的充分必要条件是 </a:t>
            </a:r>
            <a:r>
              <a:rPr lang="en-US" altLang="zh-CN" dirty="0"/>
              <a:t>ax + by + c = 0</a:t>
            </a:r>
            <a:r>
              <a:rPr lang="zh-CN" altLang="en-US" dirty="0"/>
              <a:t>，如果使用齐次坐标的话，点</a:t>
            </a:r>
            <a:r>
              <a:rPr lang="en-US" altLang="zh-CN" dirty="0"/>
              <a:t>p</a:t>
            </a:r>
            <a:r>
              <a:rPr lang="zh-CN" altLang="en-US" dirty="0"/>
              <a:t>的齐次坐标就是</a:t>
            </a:r>
            <a:r>
              <a:rPr lang="en-US" altLang="zh-CN" dirty="0"/>
              <a:t>p‘=(x, y, 1)</a:t>
            </a:r>
            <a:b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等价于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 </a:t>
            </a:r>
            <a:r>
              <a:rPr lang="en-US" altLang="zh-CN" dirty="0"/>
              <a:t>p‘ = 0</a:t>
            </a:r>
            <a:endParaRPr lang="en-US" altLang="zh-CN" dirty="0"/>
          </a:p>
          <a:p>
            <a:pPr lvl="0"/>
            <a:r>
              <a:rPr lang="zh-CN" altLang="en-US" dirty="0"/>
              <a:t>因此，点</a:t>
            </a:r>
            <a:r>
              <a:rPr lang="en-US" altLang="zh-CN" dirty="0"/>
              <a:t>p</a:t>
            </a:r>
            <a:r>
              <a:rPr lang="zh-CN" altLang="en-US" dirty="0"/>
              <a:t>在直线</a:t>
            </a:r>
            <a:r>
              <a:rPr lang="en-US" altLang="zh-CN" dirty="0"/>
              <a:t>l</a:t>
            </a:r>
            <a:r>
              <a:rPr lang="zh-CN" altLang="en-US" dirty="0"/>
              <a:t>上的充分必要条件就是直线</a:t>
            </a:r>
            <a:r>
              <a:rPr lang="en-US" altLang="zh-CN" dirty="0"/>
              <a:t>l </a:t>
            </a:r>
            <a:r>
              <a:rPr lang="zh-CN" altLang="en-US" dirty="0"/>
              <a:t>与</a:t>
            </a:r>
            <a:r>
              <a:rPr lang="en-US" altLang="zh-CN" dirty="0"/>
              <a:t>p</a:t>
            </a:r>
            <a:r>
              <a:rPr lang="zh-CN" altLang="en-US" dirty="0"/>
              <a:t>的齐次坐标</a:t>
            </a:r>
            <a:r>
              <a:rPr lang="en-US" altLang="zh-CN" dirty="0"/>
              <a:t>p‘</a:t>
            </a:r>
            <a:r>
              <a:rPr lang="zh-CN" altLang="en-US" dirty="0"/>
              <a:t>的内积为零。</a:t>
            </a:r>
            <a:endParaRPr lang="en-US" altLang="zh-CN" dirty="0"/>
          </a:p>
          <a:p>
            <a:pPr lvl="0"/>
            <a:r>
              <a:rPr lang="zh-CN" altLang="en-US" sz="1600" b="1" dirty="0">
                <a:solidFill>
                  <a:srgbClr val="303133"/>
                </a:solidFill>
                <a:ea typeface="-apple-system"/>
              </a:rPr>
              <a:t>如何判断点在平面</a:t>
            </a:r>
            <a:r>
              <a:rPr lang="en-US" altLang="zh-CN" sz="1600" b="1" dirty="0">
                <a:solidFill>
                  <a:srgbClr val="303133"/>
                </a:solidFill>
                <a:ea typeface="-apple-system"/>
              </a:rPr>
              <a:t>A</a:t>
            </a:r>
            <a:r>
              <a:rPr lang="zh-CN" altLang="en-US" sz="1600" b="1" dirty="0">
                <a:solidFill>
                  <a:srgbClr val="303133"/>
                </a:solidFill>
                <a:ea typeface="-apple-system"/>
              </a:rPr>
              <a:t>上？</a:t>
            </a:r>
            <a:endParaRPr lang="en-US" altLang="zh-CN" sz="1600" b="1" dirty="0">
              <a:solidFill>
                <a:srgbClr val="303133"/>
              </a:solidFill>
              <a:ea typeface="-apple-system"/>
            </a:endParaRPr>
          </a:p>
          <a:p>
            <a:pPr lvl="0"/>
            <a:r>
              <a:rPr lang="zh-CN" altLang="en-US" sz="1600" dirty="0"/>
              <a:t>方程 </a:t>
            </a:r>
            <a:r>
              <a:rPr lang="en-US" altLang="zh-CN" sz="1600" dirty="0"/>
              <a:t>ax + by + </a:t>
            </a:r>
            <a:r>
              <a:rPr lang="en-US" altLang="zh-CN" sz="1600" dirty="0" err="1"/>
              <a:t>cz</a:t>
            </a:r>
            <a:r>
              <a:rPr lang="en-US" altLang="zh-CN" sz="1600" dirty="0"/>
              <a:t> + d = 0</a:t>
            </a:r>
            <a:r>
              <a:rPr lang="zh-CN" altLang="en-US" sz="1600" dirty="0"/>
              <a:t>用向量表示为是</a:t>
            </a:r>
            <a:r>
              <a:rPr lang="en-US" altLang="zh-CN" sz="1600" dirty="0"/>
              <a:t>s= </a:t>
            </a:r>
            <a:r>
              <a:rPr lang="fr-FR" altLang="zh-CN" dirty="0"/>
              <a:t>(a,b,c,d)T</a:t>
            </a:r>
            <a:endParaRPr lang="en-US" altLang="zh-CN" sz="1600" b="1" dirty="0">
              <a:solidFill>
                <a:srgbClr val="303133"/>
              </a:solidFill>
              <a:ea typeface="-apple-system"/>
            </a:endParaRPr>
          </a:p>
          <a:p>
            <a:pPr lvl="0"/>
            <a:r>
              <a:rPr lang="zh-CN" altLang="en-US" dirty="0"/>
              <a:t>三维空间的一个平面</a:t>
            </a:r>
            <a:r>
              <a:rPr lang="en-US" altLang="zh-CN" dirty="0"/>
              <a:t>A</a:t>
            </a:r>
            <a:r>
              <a:rPr lang="zh-CN" altLang="en-US" dirty="0"/>
              <a:t>可以用方程 </a:t>
            </a:r>
            <a:r>
              <a:rPr lang="en-US" altLang="zh-CN" dirty="0"/>
              <a:t>ax + by + </a:t>
            </a:r>
            <a:r>
              <a:rPr lang="en-US" altLang="zh-CN" dirty="0" err="1"/>
              <a:t>cz</a:t>
            </a:r>
            <a:r>
              <a:rPr lang="en-US" altLang="zh-CN" dirty="0"/>
              <a:t> + d = 0 </a:t>
            </a:r>
            <a:r>
              <a:rPr lang="zh-CN" altLang="en-US" dirty="0"/>
              <a:t>来表示，三维空间的一个点</a:t>
            </a:r>
            <a:r>
              <a:rPr lang="en-US" altLang="zh-CN" dirty="0"/>
              <a:t>P=(x, y, z) </a:t>
            </a:r>
            <a:r>
              <a:rPr lang="zh-CN" altLang="en-US" dirty="0"/>
              <a:t>的齐次坐标 </a:t>
            </a:r>
            <a:r>
              <a:rPr lang="en-US" altLang="zh-CN" dirty="0"/>
              <a:t>P'=(x, y, z, 1)</a:t>
            </a:r>
            <a:br>
              <a:rPr lang="zh-CN" altLang="en-US" dirty="0"/>
            </a:br>
            <a:r>
              <a:rPr lang="zh-CN" altLang="en-US" dirty="0"/>
              <a:t>类似的，点</a:t>
            </a:r>
            <a:r>
              <a:rPr lang="en-US" altLang="zh-CN" dirty="0"/>
              <a:t>P</a:t>
            </a:r>
            <a:r>
              <a:rPr lang="zh-CN" altLang="en-US" dirty="0"/>
              <a:t>在空间平面</a:t>
            </a:r>
            <a:r>
              <a:rPr lang="en-US" altLang="zh-CN" dirty="0"/>
              <a:t>A</a:t>
            </a:r>
            <a:r>
              <a:rPr lang="zh-CN" altLang="en-US" dirty="0"/>
              <a:t>上可用两个向量的内积表示：</a:t>
            </a:r>
            <a:endParaRPr lang="en-US" altLang="zh-CN" dirty="0"/>
          </a:p>
          <a:p>
            <a:pPr lvl="0"/>
            <a:r>
              <a:rPr lang="en-US" altLang="zh-CN" dirty="0"/>
              <a:t>s P’=0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918113" y="2117993"/>
            <a:ext cx="3071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i="0" dirty="0">
                <a:solidFill>
                  <a:schemeClr val="bg1"/>
                </a:solidFill>
                <a:effectLst/>
                <a:latin typeface="-apple-system"/>
              </a:rPr>
              <a:t>3</a:t>
            </a:r>
            <a:r>
              <a:rPr lang="zh-CN" altLang="en-US" b="1" i="0" dirty="0">
                <a:solidFill>
                  <a:schemeClr val="bg1"/>
                </a:solidFill>
                <a:effectLst/>
                <a:latin typeface="-apple-system"/>
              </a:rPr>
              <a:t>、能够表示</a:t>
            </a:r>
            <a:r>
              <a:rPr lang="zh-CN" altLang="en-US" b="1" dirty="0">
                <a:solidFill>
                  <a:schemeClr val="bg1"/>
                </a:solidFill>
                <a:latin typeface="-apple-system"/>
              </a:rPr>
              <a:t>两条直线的交点</a:t>
            </a:r>
            <a:endParaRPr lang="zh-CN" altLang="en-US" b="1" i="0" dirty="0">
              <a:solidFill>
                <a:schemeClr val="bg1"/>
              </a:solidFill>
              <a:effectLst/>
              <a:latin typeface="-apple-system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801394" y="2551837"/>
            <a:ext cx="5268686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chemeClr val="bg1"/>
                </a:solidFill>
                <a:effectLst/>
                <a:latin typeface="汉仪润圆-35简" panose="00020600040101010101" charset="-122"/>
                <a:ea typeface="汉仪润圆-35简" panose="00020600040101010101" charset="-122"/>
                <a:cs typeface="汉仪润圆-35简" panose="00020600040101010101" charset="-122"/>
              </a:rPr>
              <a:t>首先，根据前面叉乘的定义，</a:t>
            </a:r>
            <a:r>
              <a:rPr lang="en-US" altLang="zh-CN" b="0" i="0" dirty="0">
                <a:solidFill>
                  <a:schemeClr val="bg1"/>
                </a:solidFill>
                <a:effectLst/>
                <a:latin typeface="汉仪润圆-35简" panose="00020600040101010101" charset="-122"/>
                <a:ea typeface="汉仪润圆-35简" panose="00020600040101010101" charset="-122"/>
                <a:cs typeface="汉仪润圆-35简" panose="00020600040101010101" charset="-122"/>
              </a:rPr>
              <a:t>l x m </a:t>
            </a:r>
            <a:r>
              <a:rPr lang="zh-CN" altLang="en-US" b="0" i="0" dirty="0">
                <a:solidFill>
                  <a:schemeClr val="bg1"/>
                </a:solidFill>
                <a:effectLst/>
                <a:latin typeface="汉仪润圆-35简" panose="00020600040101010101" charset="-122"/>
                <a:ea typeface="汉仪润圆-35简" panose="00020600040101010101" charset="-122"/>
                <a:cs typeface="汉仪润圆-35简" panose="00020600040101010101" charset="-122"/>
              </a:rPr>
              <a:t>的结果向量（记为 </a:t>
            </a:r>
            <a:r>
              <a:rPr lang="en-US" altLang="zh-CN" b="0" i="0" dirty="0">
                <a:solidFill>
                  <a:schemeClr val="bg1"/>
                </a:solidFill>
                <a:effectLst/>
                <a:latin typeface="汉仪润圆-35简" panose="00020600040101010101" charset="-122"/>
                <a:ea typeface="汉仪润圆-35简" panose="00020600040101010101" charset="-122"/>
                <a:cs typeface="汉仪润圆-35简" panose="00020600040101010101" charset="-122"/>
              </a:rPr>
              <a:t>p = l x m</a:t>
            </a:r>
            <a:r>
              <a:rPr lang="zh-CN" altLang="en-US" b="0" i="0" dirty="0">
                <a:solidFill>
                  <a:schemeClr val="bg1"/>
                </a:solidFill>
                <a:effectLst/>
                <a:latin typeface="汉仪润圆-35简" panose="00020600040101010101" charset="-122"/>
                <a:ea typeface="汉仪润圆-35简" panose="00020600040101010101" charset="-122"/>
                <a:cs typeface="汉仪润圆-35简" panose="00020600040101010101" charset="-122"/>
              </a:rPr>
              <a:t>） 与 </a:t>
            </a:r>
            <a:r>
              <a:rPr lang="en-US" altLang="zh-CN" b="0" i="0" dirty="0">
                <a:solidFill>
                  <a:schemeClr val="bg1"/>
                </a:solidFill>
                <a:effectLst/>
                <a:latin typeface="汉仪润圆-35简" panose="00020600040101010101" charset="-122"/>
                <a:ea typeface="汉仪润圆-35简" panose="00020600040101010101" charset="-122"/>
                <a:cs typeface="汉仪润圆-35简" panose="00020600040101010101" charset="-122"/>
              </a:rPr>
              <a:t>l </a:t>
            </a:r>
            <a:r>
              <a:rPr lang="zh-CN" altLang="en-US" b="0" i="0" dirty="0">
                <a:solidFill>
                  <a:schemeClr val="bg1"/>
                </a:solidFill>
                <a:effectLst/>
                <a:latin typeface="汉仪润圆-35简" panose="00020600040101010101" charset="-122"/>
                <a:ea typeface="汉仪润圆-35简" panose="00020600040101010101" charset="-122"/>
                <a:cs typeface="汉仪润圆-35简" panose="00020600040101010101" charset="-122"/>
              </a:rPr>
              <a:t>和 </a:t>
            </a:r>
            <a:r>
              <a:rPr lang="en-US" altLang="zh-CN" b="0" i="0" dirty="0">
                <a:solidFill>
                  <a:schemeClr val="bg1"/>
                </a:solidFill>
                <a:effectLst/>
                <a:latin typeface="汉仪润圆-35简" panose="00020600040101010101" charset="-122"/>
                <a:ea typeface="汉仪润圆-35简" panose="00020600040101010101" charset="-122"/>
                <a:cs typeface="汉仪润圆-35简" panose="00020600040101010101" charset="-122"/>
              </a:rPr>
              <a:t>m</a:t>
            </a:r>
            <a:r>
              <a:rPr lang="zh-CN" altLang="en-US" b="0" i="0" dirty="0">
                <a:solidFill>
                  <a:schemeClr val="bg1"/>
                </a:solidFill>
                <a:effectLst/>
                <a:latin typeface="汉仪润圆-35简" panose="00020600040101010101" charset="-122"/>
                <a:ea typeface="汉仪润圆-35简" panose="00020600040101010101" charset="-122"/>
                <a:cs typeface="汉仪润圆-35简" panose="00020600040101010101" charset="-122"/>
              </a:rPr>
              <a:t>都垂直，根据点乘的定义，垂直的向量之间的点积为</a:t>
            </a:r>
            <a:r>
              <a:rPr lang="en-US" altLang="zh-CN" b="0" i="0" dirty="0">
                <a:solidFill>
                  <a:schemeClr val="bg1"/>
                </a:solidFill>
                <a:effectLst/>
                <a:latin typeface="汉仪润圆-35简" panose="00020600040101010101" charset="-122"/>
                <a:ea typeface="汉仪润圆-35简" panose="00020600040101010101" charset="-122"/>
                <a:cs typeface="汉仪润圆-35简" panose="00020600040101010101" charset="-122"/>
              </a:rPr>
              <a:t>0</a:t>
            </a:r>
            <a:r>
              <a:rPr lang="zh-CN" altLang="en-US" b="0" i="0" dirty="0">
                <a:solidFill>
                  <a:schemeClr val="bg1"/>
                </a:solidFill>
                <a:effectLst/>
                <a:latin typeface="汉仪润圆-35简" panose="00020600040101010101" charset="-122"/>
                <a:ea typeface="汉仪润圆-35简" panose="00020600040101010101" charset="-122"/>
                <a:cs typeface="汉仪润圆-35简" panose="00020600040101010101" charset="-122"/>
              </a:rPr>
              <a:t>，因此可以得到：</a:t>
            </a:r>
            <a:endParaRPr lang="zh-CN" altLang="en-US" dirty="0">
              <a:solidFill>
                <a:schemeClr val="bg1"/>
              </a:solidFill>
              <a:latin typeface="汉仪润圆-35简" panose="00020600040101010101" charset="-122"/>
              <a:ea typeface="汉仪润圆-35简" panose="00020600040101010101" charset="-122"/>
              <a:cs typeface="汉仪润圆-35简" panose="00020600040101010101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39620" y="3653624"/>
            <a:ext cx="2317569" cy="592929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6801394" y="4920262"/>
            <a:ext cx="5268686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chemeClr val="bg1"/>
                </a:solidFill>
                <a:effectLst/>
                <a:latin typeface="汉仪润圆-35简" panose="00020600040101010101" charset="-122"/>
                <a:ea typeface="汉仪润圆-35简" panose="00020600040101010101" charset="-122"/>
                <a:cs typeface="汉仪润圆-35简" panose="00020600040101010101" charset="-122"/>
              </a:rPr>
              <a:t>因此，根据前面点在直线上的结论，可以看到</a:t>
            </a:r>
            <a:r>
              <a:rPr lang="en-US" altLang="zh-CN" b="0" i="0" dirty="0">
                <a:solidFill>
                  <a:schemeClr val="bg1"/>
                </a:solidFill>
                <a:effectLst/>
                <a:latin typeface="汉仪润圆-35简" panose="00020600040101010101" charset="-122"/>
                <a:ea typeface="汉仪润圆-35简" panose="00020600040101010101" charset="-122"/>
                <a:cs typeface="汉仪润圆-35简" panose="00020600040101010101" charset="-122"/>
              </a:rPr>
              <a:t>p</a:t>
            </a:r>
            <a:r>
              <a:rPr lang="zh-CN" altLang="en-US" b="0" i="0" dirty="0">
                <a:solidFill>
                  <a:schemeClr val="bg1"/>
                </a:solidFill>
                <a:effectLst/>
                <a:latin typeface="汉仪润圆-35简" panose="00020600040101010101" charset="-122"/>
                <a:ea typeface="汉仪润圆-35简" panose="00020600040101010101" charset="-122"/>
                <a:cs typeface="汉仪润圆-35简" panose="00020600040101010101" charset="-122"/>
              </a:rPr>
              <a:t>既在直线</a:t>
            </a:r>
            <a:r>
              <a:rPr lang="en-US" altLang="zh-CN" b="0" i="0" dirty="0">
                <a:solidFill>
                  <a:schemeClr val="bg1"/>
                </a:solidFill>
                <a:effectLst/>
                <a:latin typeface="汉仪润圆-35简" panose="00020600040101010101" charset="-122"/>
                <a:ea typeface="汉仪润圆-35简" panose="00020600040101010101" charset="-122"/>
                <a:cs typeface="汉仪润圆-35简" panose="00020600040101010101" charset="-122"/>
              </a:rPr>
              <a:t>l </a:t>
            </a:r>
            <a:r>
              <a:rPr lang="zh-CN" altLang="en-US" b="0" i="0" dirty="0">
                <a:solidFill>
                  <a:schemeClr val="bg1"/>
                </a:solidFill>
                <a:effectLst/>
                <a:latin typeface="汉仪润圆-35简" panose="00020600040101010101" charset="-122"/>
                <a:ea typeface="汉仪润圆-35简" panose="00020600040101010101" charset="-122"/>
                <a:cs typeface="汉仪润圆-35简" panose="00020600040101010101" charset="-122"/>
              </a:rPr>
              <a:t>上又在直线</a:t>
            </a:r>
            <a:r>
              <a:rPr lang="en-US" altLang="zh-CN" b="0" i="0" dirty="0">
                <a:solidFill>
                  <a:schemeClr val="bg1"/>
                </a:solidFill>
                <a:effectLst/>
                <a:latin typeface="汉仪润圆-35简" panose="00020600040101010101" charset="-122"/>
                <a:ea typeface="汉仪润圆-35简" panose="00020600040101010101" charset="-122"/>
                <a:cs typeface="汉仪润圆-35简" panose="00020600040101010101" charset="-122"/>
              </a:rPr>
              <a:t>m</a:t>
            </a:r>
            <a:r>
              <a:rPr lang="zh-CN" altLang="en-US" b="0" i="0" dirty="0">
                <a:solidFill>
                  <a:schemeClr val="bg1"/>
                </a:solidFill>
                <a:effectLst/>
                <a:latin typeface="汉仪润圆-35简" panose="00020600040101010101" charset="-122"/>
                <a:ea typeface="汉仪润圆-35简" panose="00020600040101010101" charset="-122"/>
                <a:cs typeface="汉仪润圆-35简" panose="00020600040101010101" charset="-122"/>
              </a:rPr>
              <a:t>上，所以 </a:t>
            </a:r>
            <a:r>
              <a:rPr lang="en-US" altLang="zh-CN" b="0" i="0" dirty="0">
                <a:solidFill>
                  <a:schemeClr val="bg1"/>
                </a:solidFill>
                <a:effectLst/>
                <a:latin typeface="汉仪润圆-35简" panose="00020600040101010101" charset="-122"/>
                <a:ea typeface="汉仪润圆-35简" panose="00020600040101010101" charset="-122"/>
                <a:cs typeface="汉仪润圆-35简" panose="00020600040101010101" charset="-122"/>
              </a:rPr>
              <a:t>p = l x m </a:t>
            </a:r>
            <a:r>
              <a:rPr lang="zh-CN" altLang="en-US" b="0" i="0" dirty="0">
                <a:solidFill>
                  <a:schemeClr val="bg1"/>
                </a:solidFill>
                <a:effectLst/>
                <a:latin typeface="汉仪润圆-35简" panose="00020600040101010101" charset="-122"/>
                <a:ea typeface="汉仪润圆-35简" panose="00020600040101010101" charset="-122"/>
                <a:cs typeface="汉仪润圆-35简" panose="00020600040101010101" charset="-122"/>
              </a:rPr>
              <a:t>是两条直线的交点。此处 </a:t>
            </a:r>
            <a:r>
              <a:rPr lang="en-US" altLang="zh-CN" b="0" i="0" dirty="0">
                <a:solidFill>
                  <a:schemeClr val="bg1"/>
                </a:solidFill>
                <a:effectLst/>
                <a:latin typeface="汉仪润圆-35简" panose="00020600040101010101" charset="-122"/>
                <a:ea typeface="汉仪润圆-35简" panose="00020600040101010101" charset="-122"/>
                <a:cs typeface="汉仪润圆-35简" panose="00020600040101010101" charset="-122"/>
              </a:rPr>
              <a:t>p </a:t>
            </a:r>
            <a:r>
              <a:rPr lang="zh-CN" altLang="en-US" b="0" i="0" dirty="0">
                <a:solidFill>
                  <a:schemeClr val="bg1"/>
                </a:solidFill>
                <a:effectLst/>
                <a:latin typeface="汉仪润圆-35简" panose="00020600040101010101" charset="-122"/>
                <a:ea typeface="汉仪润圆-35简" panose="00020600040101010101" charset="-122"/>
                <a:cs typeface="汉仪润圆-35简" panose="00020600040101010101" charset="-122"/>
              </a:rPr>
              <a:t>是齐次坐标。</a:t>
            </a:r>
            <a:endParaRPr lang="zh-CN" altLang="en-US" dirty="0">
              <a:solidFill>
                <a:schemeClr val="bg1"/>
              </a:solidFill>
              <a:latin typeface="汉仪润圆-35简" panose="00020600040101010101" charset="-122"/>
              <a:ea typeface="汉仪润圆-35简" panose="00020600040101010101" charset="-122"/>
              <a:cs typeface="汉仪润圆-35简" panose="0002060004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998405" y="2096544"/>
            <a:ext cx="330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i="0" dirty="0">
                <a:solidFill>
                  <a:schemeClr val="bg1"/>
                </a:solidFill>
                <a:effectLst/>
                <a:latin typeface="-apple-system"/>
              </a:rPr>
              <a:t>4</a:t>
            </a:r>
            <a:r>
              <a:rPr lang="zh-CN" altLang="en-US" b="1" i="0" dirty="0">
                <a:solidFill>
                  <a:schemeClr val="bg1"/>
                </a:solidFill>
                <a:effectLst/>
                <a:latin typeface="-apple-system"/>
              </a:rPr>
              <a:t>、能够区分一个向量和一个点</a:t>
            </a:r>
            <a:endParaRPr lang="zh-CN" altLang="en-US" b="1" i="0" dirty="0">
              <a:solidFill>
                <a:schemeClr val="bg1"/>
              </a:solidFill>
              <a:effectLst/>
              <a:latin typeface="-apple-system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867480" y="44333"/>
            <a:ext cx="4324520" cy="2122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200" b="0" i="0" dirty="0">
                <a:solidFill>
                  <a:schemeClr val="bg1"/>
                </a:solidFill>
                <a:effectLst/>
                <a:uFillTx/>
                <a:latin typeface="宋体" panose="02010600030101010101" pitchFamily="2" charset="-122"/>
                <a:ea typeface="仿宋" panose="02010609060101010101" charset="-122"/>
              </a:rPr>
              <a:t>比如把</a:t>
            </a:r>
            <a:r>
              <a:rPr lang="en-US" altLang="zh-CN" sz="1200" b="0" i="0" dirty="0"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ea typeface="仿宋" panose="02010609060101010101" charset="-122"/>
              </a:rPr>
              <a:t>(1, 4, 7)</a:t>
            </a:r>
            <a:r>
              <a:rPr lang="zh-CN" altLang="en-US" sz="1200" b="0" i="0" dirty="0">
                <a:solidFill>
                  <a:schemeClr val="bg1"/>
                </a:solidFill>
                <a:effectLst/>
                <a:uFillTx/>
                <a:latin typeface="宋体" panose="02010600030101010101" pitchFamily="2" charset="-122"/>
                <a:ea typeface="仿宋" panose="02010609060101010101" charset="-122"/>
              </a:rPr>
              <a:t>如果写成（</a:t>
            </a:r>
            <a:r>
              <a:rPr lang="en-US" altLang="zh-CN" sz="1200" b="0" i="0" dirty="0"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ea typeface="仿宋" panose="02010609060101010101" charset="-122"/>
              </a:rPr>
              <a:t>1,4,7,0</a:t>
            </a:r>
            <a:r>
              <a:rPr lang="zh-CN" altLang="en-US" sz="1200" b="0" i="0" dirty="0">
                <a:solidFill>
                  <a:schemeClr val="bg1"/>
                </a:solidFill>
                <a:effectLst/>
                <a:uFillTx/>
                <a:latin typeface="宋体" panose="02010600030101010101" pitchFamily="2" charset="-122"/>
                <a:ea typeface="仿宋" panose="02010609060101010101" charset="-122"/>
              </a:rPr>
              <a:t>），它就是个向量；如果是</a:t>
            </a:r>
            <a:r>
              <a:rPr lang="en-US" altLang="zh-CN" sz="1200" b="0" i="0" dirty="0"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ea typeface="仿宋" panose="02010609060101010101" charset="-122"/>
              </a:rPr>
              <a:t>(1,4,7,1)</a:t>
            </a:r>
            <a:r>
              <a:rPr lang="zh-CN" altLang="en-US" sz="1200" b="0" i="0" dirty="0">
                <a:solidFill>
                  <a:schemeClr val="bg1"/>
                </a:solidFill>
                <a:effectLst/>
                <a:uFillTx/>
                <a:latin typeface="宋体" panose="02010600030101010101" pitchFamily="2" charset="-122"/>
                <a:ea typeface="仿宋" panose="02010609060101010101" charset="-122"/>
              </a:rPr>
              <a:t>，它就是个点。下面是如何在普通坐标</a:t>
            </a:r>
            <a:r>
              <a:rPr lang="en-US" altLang="zh-CN" sz="1200" b="0" i="0" dirty="0"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ea typeface="仿宋" panose="02010609060101010101" charset="-122"/>
              </a:rPr>
              <a:t>(Ordinary Coordinate)</a:t>
            </a:r>
            <a:r>
              <a:rPr lang="zh-CN" altLang="en-US" sz="1200" b="0" i="0" dirty="0">
                <a:solidFill>
                  <a:schemeClr val="bg1"/>
                </a:solidFill>
                <a:effectLst/>
                <a:uFillTx/>
                <a:latin typeface="宋体" panose="02010600030101010101" pitchFamily="2" charset="-122"/>
                <a:ea typeface="仿宋" panose="02010609060101010101" charset="-122"/>
              </a:rPr>
              <a:t>和齐次坐标</a:t>
            </a:r>
            <a:r>
              <a:rPr lang="en-US" altLang="zh-CN" sz="1200" b="0" i="0" dirty="0"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ea typeface="仿宋" panose="02010609060101010101" charset="-122"/>
              </a:rPr>
              <a:t>(Homogeneous Coordinate)</a:t>
            </a:r>
            <a:r>
              <a:rPr lang="zh-CN" altLang="en-US" sz="1200" b="0" i="0" dirty="0">
                <a:solidFill>
                  <a:schemeClr val="bg1"/>
                </a:solidFill>
                <a:effectLst/>
                <a:uFillTx/>
                <a:latin typeface="宋体" panose="02010600030101010101" pitchFamily="2" charset="-122"/>
                <a:ea typeface="仿宋" panose="02010609060101010101" charset="-122"/>
              </a:rPr>
              <a:t>之间进行转换：</a:t>
            </a:r>
            <a:endParaRPr lang="en-US" altLang="zh-CN" sz="1200" b="0" i="0" dirty="0">
              <a:solidFill>
                <a:schemeClr val="bg1"/>
              </a:solidFill>
              <a:effectLst/>
              <a:uFillTx/>
              <a:latin typeface="宋体" panose="02010600030101010101" pitchFamily="2" charset="-122"/>
              <a:ea typeface="仿宋" panose="02010609060101010101" charset="-122"/>
            </a:endParaRPr>
          </a:p>
          <a:p>
            <a:pPr algn="l"/>
            <a:r>
              <a:rPr lang="zh-CN" altLang="en-US" sz="1200" b="0" i="0" dirty="0">
                <a:solidFill>
                  <a:schemeClr val="bg1"/>
                </a:solidFill>
                <a:effectLst/>
                <a:uFillTx/>
                <a:latin typeface="-apple-system"/>
                <a:ea typeface="仿宋" panose="02010609060101010101" charset="-122"/>
              </a:rPr>
              <a:t>这里可以看出，区别就是</a:t>
            </a:r>
            <a:r>
              <a:rPr lang="en-US" altLang="zh-CN" sz="1200" b="0" i="0" dirty="0">
                <a:solidFill>
                  <a:schemeClr val="bg1"/>
                </a:solidFill>
                <a:effectLst/>
                <a:uFillTx/>
                <a:latin typeface="-apple-system"/>
                <a:ea typeface="仿宋" panose="02010609060101010101" charset="-122"/>
              </a:rPr>
              <a:t>0</a:t>
            </a:r>
            <a:r>
              <a:rPr lang="zh-CN" altLang="en-US" sz="1200" b="0" i="0" dirty="0">
                <a:solidFill>
                  <a:schemeClr val="bg1"/>
                </a:solidFill>
                <a:effectLst/>
                <a:uFillTx/>
                <a:latin typeface="-apple-system"/>
                <a:ea typeface="仿宋" panose="02010609060101010101" charset="-122"/>
              </a:rPr>
              <a:t>与</a:t>
            </a:r>
            <a:r>
              <a:rPr lang="en-US" altLang="zh-CN" sz="1200" b="0" i="0" dirty="0">
                <a:solidFill>
                  <a:schemeClr val="bg1"/>
                </a:solidFill>
                <a:effectLst/>
                <a:uFillTx/>
                <a:latin typeface="-apple-system"/>
                <a:ea typeface="仿宋" panose="02010609060101010101" charset="-122"/>
              </a:rPr>
              <a:t>1</a:t>
            </a:r>
            <a:r>
              <a:rPr lang="zh-CN" altLang="en-US" sz="1200" b="0" i="0" dirty="0">
                <a:solidFill>
                  <a:schemeClr val="bg1"/>
                </a:solidFill>
                <a:effectLst/>
                <a:uFillTx/>
                <a:latin typeface="-apple-system"/>
                <a:ea typeface="仿宋" panose="02010609060101010101" charset="-122"/>
              </a:rPr>
              <a:t>。点的重点在点，向量的重点在方向。</a:t>
            </a:r>
            <a:endParaRPr lang="zh-CN" altLang="en-US" sz="1200" b="0" i="0" dirty="0">
              <a:solidFill>
                <a:schemeClr val="bg1"/>
              </a:solidFill>
              <a:effectLst/>
              <a:uFillTx/>
              <a:latin typeface="PingFang SC"/>
              <a:ea typeface="仿宋" panose="02010609060101010101" charset="-122"/>
            </a:endParaRPr>
          </a:p>
          <a:p>
            <a:pPr algn="l"/>
            <a:r>
              <a:rPr lang="en-US" altLang="zh-CN" sz="1200" b="0" i="0" dirty="0">
                <a:solidFill>
                  <a:schemeClr val="bg1"/>
                </a:solidFill>
                <a:effectLst/>
                <a:uFillTx/>
                <a:latin typeface="宋体" panose="02010600030101010101" pitchFamily="2" charset="-122"/>
                <a:ea typeface="仿宋" panose="02010609060101010101" charset="-122"/>
              </a:rPr>
              <a:t>(1)</a:t>
            </a:r>
            <a:r>
              <a:rPr lang="zh-CN" altLang="en-US" sz="1200" b="0" i="0" dirty="0">
                <a:solidFill>
                  <a:schemeClr val="bg1"/>
                </a:solidFill>
                <a:effectLst/>
                <a:uFillTx/>
                <a:latin typeface="宋体" panose="02010600030101010101" pitchFamily="2" charset="-122"/>
                <a:ea typeface="仿宋" panose="02010609060101010101" charset="-122"/>
              </a:rPr>
              <a:t>从普通坐标转换成齐次坐标时</a:t>
            </a:r>
            <a:endParaRPr lang="zh-CN" altLang="en-US" sz="1200" b="0" i="0" dirty="0">
              <a:solidFill>
                <a:schemeClr val="bg1"/>
              </a:solidFill>
              <a:effectLst/>
              <a:uFillTx/>
              <a:latin typeface="PingFang SC"/>
              <a:ea typeface="仿宋" panose="02010609060101010101" charset="-122"/>
            </a:endParaRPr>
          </a:p>
          <a:p>
            <a:pPr algn="l"/>
            <a:r>
              <a:rPr lang="zh-CN" altLang="en-US" sz="1200" b="0" i="0" dirty="0">
                <a:solidFill>
                  <a:schemeClr val="bg1"/>
                </a:solidFill>
                <a:effectLst/>
                <a:uFillTx/>
                <a:latin typeface="宋体" panose="02010600030101010101" pitchFamily="2" charset="-122"/>
                <a:ea typeface="仿宋" panose="02010609060101010101" charset="-122"/>
              </a:rPr>
              <a:t>   如果</a:t>
            </a:r>
            <a:r>
              <a:rPr lang="en-US" altLang="zh-CN" sz="1200" b="0" i="0" dirty="0"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ea typeface="仿宋" panose="02010609060101010101" charset="-122"/>
              </a:rPr>
              <a:t>(</a:t>
            </a:r>
            <a:r>
              <a:rPr lang="en-US" altLang="zh-CN" sz="1200" b="0" i="0" dirty="0" err="1"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ea typeface="仿宋" panose="02010609060101010101" charset="-122"/>
              </a:rPr>
              <a:t>x,y,z</a:t>
            </a:r>
            <a:r>
              <a:rPr lang="en-US" altLang="zh-CN" sz="1200" b="0" i="0" dirty="0"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ea typeface="仿宋" panose="02010609060101010101" charset="-122"/>
              </a:rPr>
              <a:t>)</a:t>
            </a:r>
            <a:r>
              <a:rPr lang="zh-CN" altLang="en-US" sz="1200" b="0" i="0" dirty="0">
                <a:solidFill>
                  <a:schemeClr val="bg1"/>
                </a:solidFill>
                <a:effectLst/>
                <a:uFillTx/>
                <a:latin typeface="宋体" panose="02010600030101010101" pitchFamily="2" charset="-122"/>
                <a:ea typeface="仿宋" panose="02010609060101010101" charset="-122"/>
              </a:rPr>
              <a:t>是个点，则变为</a:t>
            </a:r>
            <a:r>
              <a:rPr lang="en-US" altLang="zh-CN" sz="1200" b="0" i="0" dirty="0"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ea typeface="仿宋" panose="02010609060101010101" charset="-122"/>
              </a:rPr>
              <a:t>(x,y,z,1);</a:t>
            </a:r>
            <a:endParaRPr lang="en-US" altLang="zh-CN" sz="1200" b="0" i="0" dirty="0">
              <a:solidFill>
                <a:schemeClr val="bg1"/>
              </a:solidFill>
              <a:effectLst/>
              <a:uFillTx/>
              <a:latin typeface="PingFang SC"/>
              <a:ea typeface="仿宋" panose="02010609060101010101" charset="-122"/>
            </a:endParaRPr>
          </a:p>
          <a:p>
            <a:pPr algn="l"/>
            <a:r>
              <a:rPr lang="en-US" altLang="zh-CN" sz="1200" b="0" i="0" dirty="0">
                <a:solidFill>
                  <a:schemeClr val="bg1"/>
                </a:solidFill>
                <a:effectLst/>
                <a:uFillTx/>
                <a:latin typeface="宋体" panose="02010600030101010101" pitchFamily="2" charset="-122"/>
                <a:ea typeface="仿宋" panose="02010609060101010101" charset="-122"/>
              </a:rPr>
              <a:t>   </a:t>
            </a:r>
            <a:r>
              <a:rPr lang="zh-CN" altLang="en-US" sz="1200" b="0" i="0" dirty="0">
                <a:solidFill>
                  <a:schemeClr val="bg1"/>
                </a:solidFill>
                <a:effectLst/>
                <a:uFillTx/>
                <a:latin typeface="宋体" panose="02010600030101010101" pitchFamily="2" charset="-122"/>
                <a:ea typeface="仿宋" panose="02010609060101010101" charset="-122"/>
              </a:rPr>
              <a:t>如果</a:t>
            </a:r>
            <a:r>
              <a:rPr lang="en-US" altLang="zh-CN" sz="1200" b="0" i="0" dirty="0"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ea typeface="仿宋" panose="02010609060101010101" charset="-122"/>
              </a:rPr>
              <a:t>(</a:t>
            </a:r>
            <a:r>
              <a:rPr lang="en-US" altLang="zh-CN" sz="1200" b="0" i="0" dirty="0" err="1"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ea typeface="仿宋" panose="02010609060101010101" charset="-122"/>
              </a:rPr>
              <a:t>x,y,z</a:t>
            </a:r>
            <a:r>
              <a:rPr lang="en-US" altLang="zh-CN" sz="1200" b="0" i="0" dirty="0"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ea typeface="仿宋" panose="02010609060101010101" charset="-122"/>
              </a:rPr>
              <a:t>)</a:t>
            </a:r>
            <a:r>
              <a:rPr lang="zh-CN" altLang="en-US" sz="1200" b="0" i="0" dirty="0">
                <a:solidFill>
                  <a:schemeClr val="bg1"/>
                </a:solidFill>
                <a:effectLst/>
                <a:uFillTx/>
                <a:latin typeface="宋体" panose="02010600030101010101" pitchFamily="2" charset="-122"/>
                <a:ea typeface="仿宋" panose="02010609060101010101" charset="-122"/>
              </a:rPr>
              <a:t>是个向量，则变为</a:t>
            </a:r>
            <a:r>
              <a:rPr lang="en-US" altLang="zh-CN" sz="1200" b="0" i="0" dirty="0"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ea typeface="仿宋" panose="02010609060101010101" charset="-122"/>
              </a:rPr>
              <a:t>(x,y,z,0)</a:t>
            </a:r>
            <a:endParaRPr lang="en-US" altLang="zh-CN" sz="1200" b="0" i="0" dirty="0">
              <a:solidFill>
                <a:schemeClr val="bg1"/>
              </a:solidFill>
              <a:effectLst/>
              <a:uFillTx/>
              <a:latin typeface="PingFang SC"/>
              <a:ea typeface="仿宋" panose="02010609060101010101" charset="-122"/>
            </a:endParaRPr>
          </a:p>
          <a:p>
            <a:pPr algn="l"/>
            <a:r>
              <a:rPr lang="en-US" altLang="zh-CN" sz="1200" b="0" i="0" dirty="0">
                <a:solidFill>
                  <a:schemeClr val="bg1"/>
                </a:solidFill>
                <a:effectLst/>
                <a:uFillTx/>
                <a:latin typeface="PingFang SC"/>
                <a:ea typeface="仿宋" panose="02010609060101010101" charset="-122"/>
              </a:rPr>
              <a:t>(2)</a:t>
            </a:r>
            <a:r>
              <a:rPr lang="zh-CN" altLang="en-US" sz="1200" b="0" i="0" dirty="0">
                <a:solidFill>
                  <a:schemeClr val="bg1"/>
                </a:solidFill>
                <a:effectLst/>
                <a:uFillTx/>
                <a:latin typeface="宋体" panose="02010600030101010101" pitchFamily="2" charset="-122"/>
                <a:ea typeface="仿宋" panose="02010609060101010101" charset="-122"/>
              </a:rPr>
              <a:t>从齐次坐标转换成普通坐标时   </a:t>
            </a:r>
            <a:endParaRPr lang="zh-CN" altLang="en-US" sz="1200" b="0" i="0" dirty="0">
              <a:solidFill>
                <a:schemeClr val="bg1"/>
              </a:solidFill>
              <a:effectLst/>
              <a:uFillTx/>
              <a:latin typeface="PingFang SC"/>
              <a:ea typeface="仿宋" panose="02010609060101010101" charset="-122"/>
            </a:endParaRPr>
          </a:p>
          <a:p>
            <a:pPr algn="l"/>
            <a:r>
              <a:rPr lang="zh-CN" altLang="en-US" sz="1200" b="0" i="0" dirty="0">
                <a:solidFill>
                  <a:schemeClr val="bg1"/>
                </a:solidFill>
                <a:effectLst/>
                <a:uFillTx/>
                <a:latin typeface="宋体" panose="02010600030101010101" pitchFamily="2" charset="-122"/>
                <a:ea typeface="仿宋" panose="02010609060101010101" charset="-122"/>
              </a:rPr>
              <a:t>   如果是</a:t>
            </a:r>
            <a:r>
              <a:rPr lang="en-US" altLang="zh-CN" sz="1200" b="0" i="0" dirty="0"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ea typeface="仿宋" panose="02010609060101010101" charset="-122"/>
              </a:rPr>
              <a:t>(x,y,z,1)</a:t>
            </a:r>
            <a:r>
              <a:rPr lang="zh-CN" altLang="en-US" sz="1200" b="0" i="0" dirty="0">
                <a:solidFill>
                  <a:schemeClr val="bg1"/>
                </a:solidFill>
                <a:effectLst/>
                <a:uFillTx/>
                <a:latin typeface="宋体" panose="02010600030101010101" pitchFamily="2" charset="-122"/>
                <a:ea typeface="仿宋" panose="02010609060101010101" charset="-122"/>
              </a:rPr>
              <a:t>，则知道它是个点，变成</a:t>
            </a:r>
            <a:r>
              <a:rPr lang="en-US" altLang="zh-CN" sz="1200" b="0" i="0" dirty="0"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ea typeface="仿宋" panose="02010609060101010101" charset="-122"/>
              </a:rPr>
              <a:t>(</a:t>
            </a:r>
            <a:r>
              <a:rPr lang="en-US" altLang="zh-CN" sz="1200" b="0" i="0" dirty="0" err="1"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ea typeface="仿宋" panose="02010609060101010101" charset="-122"/>
              </a:rPr>
              <a:t>x,y,z</a:t>
            </a:r>
            <a:r>
              <a:rPr lang="en-US" altLang="zh-CN" sz="1200" b="0" i="0" dirty="0"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ea typeface="仿宋" panose="02010609060101010101" charset="-122"/>
              </a:rPr>
              <a:t>);</a:t>
            </a:r>
            <a:endParaRPr lang="en-US" altLang="zh-CN" sz="1200" b="0" i="0" dirty="0">
              <a:solidFill>
                <a:schemeClr val="bg1"/>
              </a:solidFill>
              <a:effectLst/>
              <a:uFillTx/>
              <a:latin typeface="PingFang SC"/>
              <a:ea typeface="仿宋" panose="02010609060101010101" charset="-122"/>
            </a:endParaRPr>
          </a:p>
          <a:p>
            <a:pPr algn="l"/>
            <a:r>
              <a:rPr lang="en-US" altLang="zh-CN" sz="1200" b="0" i="0" dirty="0">
                <a:solidFill>
                  <a:schemeClr val="bg1"/>
                </a:solidFill>
                <a:effectLst/>
                <a:uFillTx/>
                <a:latin typeface="宋体" panose="02010600030101010101" pitchFamily="2" charset="-122"/>
                <a:ea typeface="仿宋" panose="02010609060101010101" charset="-122"/>
              </a:rPr>
              <a:t>   </a:t>
            </a:r>
            <a:r>
              <a:rPr lang="zh-CN" altLang="en-US" sz="1200" b="0" i="0" dirty="0">
                <a:solidFill>
                  <a:schemeClr val="bg1"/>
                </a:solidFill>
                <a:effectLst/>
                <a:uFillTx/>
                <a:latin typeface="宋体" panose="02010600030101010101" pitchFamily="2" charset="-122"/>
                <a:ea typeface="仿宋" panose="02010609060101010101" charset="-122"/>
              </a:rPr>
              <a:t>如果是</a:t>
            </a:r>
            <a:r>
              <a:rPr lang="en-US" altLang="zh-CN" sz="1200" b="0" i="0" dirty="0"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ea typeface="仿宋" panose="02010609060101010101" charset="-122"/>
              </a:rPr>
              <a:t>(x,y,z,0)</a:t>
            </a:r>
            <a:r>
              <a:rPr lang="zh-CN" altLang="en-US" sz="1200" b="0" i="0" dirty="0">
                <a:solidFill>
                  <a:schemeClr val="bg1"/>
                </a:solidFill>
                <a:effectLst/>
                <a:uFillTx/>
                <a:latin typeface="宋体" panose="02010600030101010101" pitchFamily="2" charset="-122"/>
                <a:ea typeface="仿宋" panose="02010609060101010101" charset="-122"/>
              </a:rPr>
              <a:t>，则知道它是个向量，仍然变成</a:t>
            </a:r>
            <a:r>
              <a:rPr lang="en-US" altLang="zh-CN" sz="1200" b="0" i="0" dirty="0"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ea typeface="仿宋" panose="02010609060101010101" charset="-122"/>
              </a:rPr>
              <a:t>(</a:t>
            </a:r>
            <a:r>
              <a:rPr lang="en-US" altLang="zh-CN" sz="1200" b="0" i="0" dirty="0" err="1"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ea typeface="仿宋" panose="02010609060101010101" charset="-122"/>
              </a:rPr>
              <a:t>x,y,z</a:t>
            </a:r>
            <a:r>
              <a:rPr lang="en-US" altLang="zh-CN" sz="1200" b="0" i="0" dirty="0"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ea typeface="仿宋" panose="02010609060101010101" charset="-122"/>
              </a:rPr>
              <a:t>)</a:t>
            </a:r>
            <a:endParaRPr lang="en-US" altLang="zh-CN" sz="1200" b="0" i="0" dirty="0"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ea typeface="仿宋" panose="02010609060101010101" charset="-122"/>
            </a:endParaRPr>
          </a:p>
        </p:txBody>
      </p:sp>
      <p:sp>
        <p:nvSpPr>
          <p:cNvPr id="23" name="箭头: 下 22"/>
          <p:cNvSpPr/>
          <p:nvPr/>
        </p:nvSpPr>
        <p:spPr>
          <a:xfrm rot="10800000">
            <a:off x="11660778" y="1748661"/>
            <a:ext cx="335281" cy="36933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箭头: 上 23"/>
          <p:cNvSpPr/>
          <p:nvPr/>
        </p:nvSpPr>
        <p:spPr>
          <a:xfrm>
            <a:off x="3555594" y="2423944"/>
            <a:ext cx="391886" cy="539582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447675" y="367239"/>
            <a:ext cx="513548" cy="575736"/>
            <a:chOff x="447675" y="367239"/>
            <a:chExt cx="513548" cy="575736"/>
          </a:xfrm>
        </p:grpSpPr>
        <p:sp>
          <p:nvSpPr>
            <p:cNvPr id="44" name="等腰三角形 43"/>
            <p:cNvSpPr/>
            <p:nvPr/>
          </p:nvSpPr>
          <p:spPr>
            <a:xfrm rot="5400000">
              <a:off x="414282" y="400632"/>
              <a:ext cx="484204" cy="417418"/>
            </a:xfrm>
            <a:prstGeom prst="triangl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等腰三角形 44"/>
            <p:cNvSpPr/>
            <p:nvPr/>
          </p:nvSpPr>
          <p:spPr>
            <a:xfrm rot="5400000">
              <a:off x="581357" y="563109"/>
              <a:ext cx="408004" cy="351728"/>
            </a:xfrm>
            <a:prstGeom prst="triangle">
              <a:avLst/>
            </a:prstGeom>
            <a:solidFill>
              <a:srgbClr val="2A999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矩形 45"/>
          <p:cNvSpPr/>
          <p:nvPr/>
        </p:nvSpPr>
        <p:spPr>
          <a:xfrm>
            <a:off x="1017388" y="409286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>
                <a:solidFill>
                  <a:schemeClr val="bg1"/>
                </a:solidFill>
                <a:ea typeface="微软雅黑" panose="020B0503020204020204" pitchFamily="34" charset="-122"/>
              </a:rPr>
              <a:t>齐次坐标</a:t>
            </a:r>
            <a:endParaRPr lang="zh-CN" altLang="en-US" sz="20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2960913" y="490142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+mj-ea"/>
                <a:ea typeface="+mj-ea"/>
              </a:rPr>
              <a:t>为什么要在三维图形学面广泛用到了齐次坐标</a:t>
            </a:r>
            <a:endParaRPr lang="zh-CN" altLang="en-US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" name="箭头: 下 1"/>
          <p:cNvSpPr/>
          <p:nvPr/>
        </p:nvSpPr>
        <p:spPr>
          <a:xfrm>
            <a:off x="5007428" y="868883"/>
            <a:ext cx="461554" cy="4238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854229" y="1257380"/>
            <a:ext cx="30146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b="1" i="0" dirty="0">
                <a:solidFill>
                  <a:schemeClr val="bg1"/>
                </a:solidFill>
                <a:effectLst/>
                <a:latin typeface="-apple-system"/>
              </a:rPr>
              <a:t>使用齐次坐标有什么优势？</a:t>
            </a:r>
            <a:endParaRPr lang="zh-CN" altLang="en-US" b="1" i="0" dirty="0">
              <a:solidFill>
                <a:schemeClr val="bg1"/>
              </a:solidFill>
              <a:effectLst/>
              <a:latin typeface="-apple-system"/>
            </a:endParaRPr>
          </a:p>
        </p:txBody>
      </p:sp>
      <p:sp>
        <p:nvSpPr>
          <p:cNvPr id="8" name="左大括号 7"/>
          <p:cNvSpPr/>
          <p:nvPr/>
        </p:nvSpPr>
        <p:spPr>
          <a:xfrm rot="5400000">
            <a:off x="5892567" y="-3831378"/>
            <a:ext cx="485245" cy="11207934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20387" y="2103132"/>
            <a:ext cx="2610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-apple-system"/>
              </a:rPr>
              <a:t>5</a:t>
            </a:r>
            <a:r>
              <a:rPr lang="zh-CN" altLang="en-US" b="1" i="0" dirty="0">
                <a:solidFill>
                  <a:schemeClr val="bg1"/>
                </a:solidFill>
                <a:effectLst/>
                <a:latin typeface="-apple-system"/>
              </a:rPr>
              <a:t>、高效的表示图形变换</a:t>
            </a:r>
            <a:endParaRPr lang="zh-CN" altLang="en-US" b="1" i="0" dirty="0">
              <a:solidFill>
                <a:schemeClr val="bg1"/>
              </a:solidFill>
              <a:effectLst/>
              <a:latin typeface="-apple-system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535" y="3156041"/>
            <a:ext cx="1171575" cy="6286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63" y="2565192"/>
            <a:ext cx="2609850" cy="1995488"/>
          </a:xfrm>
          <a:prstGeom prst="rect">
            <a:avLst/>
          </a:prstGeom>
        </p:spPr>
      </p:pic>
      <p:sp>
        <p:nvSpPr>
          <p:cNvPr id="9" name="箭头: 右 8"/>
          <p:cNvSpPr/>
          <p:nvPr/>
        </p:nvSpPr>
        <p:spPr>
          <a:xfrm>
            <a:off x="2960913" y="3335383"/>
            <a:ext cx="539933" cy="2699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016136" y="2506020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0" i="0" dirty="0">
                <a:solidFill>
                  <a:schemeClr val="bg1"/>
                </a:solidFill>
                <a:effectLst/>
                <a:latin typeface="-apple-system"/>
              </a:rPr>
              <a:t>这对于图像中的每一个点都是成立的。写成矩阵的形式如下：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342" y="3147332"/>
            <a:ext cx="1733550" cy="609600"/>
          </a:xfrm>
          <a:prstGeom prst="rect">
            <a:avLst/>
          </a:prstGeom>
        </p:spPr>
      </p:pic>
      <p:sp>
        <p:nvSpPr>
          <p:cNvPr id="24" name="箭头: 右 23"/>
          <p:cNvSpPr/>
          <p:nvPr/>
        </p:nvSpPr>
        <p:spPr>
          <a:xfrm>
            <a:off x="4968238" y="3317965"/>
            <a:ext cx="539933" cy="2699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箭头: 右 24"/>
          <p:cNvSpPr/>
          <p:nvPr/>
        </p:nvSpPr>
        <p:spPr>
          <a:xfrm rot="5400000">
            <a:off x="4057784" y="3992881"/>
            <a:ext cx="539933" cy="2699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4899511" y="3027605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</a:rPr>
              <a:t>非齐次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362168" y="3973975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</a:rPr>
              <a:t>齐次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0322" y="4482195"/>
            <a:ext cx="2181225" cy="876300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4192767" y="5599768"/>
            <a:ext cx="37233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0" i="0" dirty="0">
                <a:solidFill>
                  <a:schemeClr val="bg1"/>
                </a:solidFill>
                <a:effectLst/>
                <a:latin typeface="-apple-system"/>
              </a:rPr>
              <a:t>齐次坐标表示时可以将加法转换为乘法。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447675" y="367239"/>
            <a:ext cx="513548" cy="575736"/>
            <a:chOff x="447675" y="367239"/>
            <a:chExt cx="513548" cy="575736"/>
          </a:xfrm>
        </p:grpSpPr>
        <p:sp>
          <p:nvSpPr>
            <p:cNvPr id="44" name="等腰三角形 43"/>
            <p:cNvSpPr/>
            <p:nvPr/>
          </p:nvSpPr>
          <p:spPr>
            <a:xfrm rot="5400000">
              <a:off x="414282" y="400632"/>
              <a:ext cx="484204" cy="417418"/>
            </a:xfrm>
            <a:prstGeom prst="triangl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等腰三角形 44"/>
            <p:cNvSpPr/>
            <p:nvPr/>
          </p:nvSpPr>
          <p:spPr>
            <a:xfrm rot="5400000">
              <a:off x="581357" y="563109"/>
              <a:ext cx="408004" cy="351728"/>
            </a:xfrm>
            <a:prstGeom prst="triangle">
              <a:avLst/>
            </a:prstGeom>
            <a:solidFill>
              <a:srgbClr val="2A999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矩形 45"/>
          <p:cNvSpPr/>
          <p:nvPr/>
        </p:nvSpPr>
        <p:spPr>
          <a:xfrm>
            <a:off x="1017388" y="409286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>
                <a:solidFill>
                  <a:schemeClr val="bg1"/>
                </a:solidFill>
                <a:ea typeface="微软雅黑" panose="020B0503020204020204" pitchFamily="34" charset="-122"/>
              </a:rPr>
              <a:t>平移</a:t>
            </a:r>
            <a:endParaRPr lang="zh-CN" altLang="en-US" sz="20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201" y="942975"/>
            <a:ext cx="1333686" cy="1305107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865094" y="2985157"/>
            <a:ext cx="1007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变换前：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95421" y="3429000"/>
            <a:ext cx="39855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ffectLst/>
              </a:rPr>
              <a:t>var data=new Float32Array([</a:t>
            </a:r>
            <a:endParaRPr lang="en-US" altLang="zh-CN" dirty="0">
              <a:solidFill>
                <a:schemeClr val="bg1"/>
              </a:solidFill>
              <a:effectLst/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    1.0, 0.0, 0.0,//</a:t>
            </a:r>
            <a:r>
              <a:rPr lang="zh-CN" altLang="en-US" dirty="0">
                <a:solidFill>
                  <a:schemeClr val="bg1"/>
                </a:solidFill>
              </a:rPr>
              <a:t>三角形顶点</a:t>
            </a:r>
            <a:r>
              <a:rPr lang="en-US" altLang="zh-CN" dirty="0">
                <a:solidFill>
                  <a:schemeClr val="bg1"/>
                </a:solidFill>
              </a:rPr>
              <a:t>1</a:t>
            </a:r>
            <a:r>
              <a:rPr lang="zh-CN" altLang="en-US" dirty="0">
                <a:solidFill>
                  <a:schemeClr val="bg1"/>
                </a:solidFill>
              </a:rPr>
              <a:t>坐标</a:t>
            </a:r>
            <a:endParaRPr lang="zh-CN" altLang="en-US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    </a:t>
            </a:r>
            <a:r>
              <a:rPr lang="en-US" altLang="zh-CN" dirty="0">
                <a:solidFill>
                  <a:schemeClr val="bg1"/>
                </a:solidFill>
              </a:rPr>
              <a:t>0.0, 1.0, 0.0,//</a:t>
            </a:r>
            <a:r>
              <a:rPr lang="zh-CN" altLang="en-US" dirty="0">
                <a:solidFill>
                  <a:schemeClr val="bg1"/>
                </a:solidFill>
              </a:rPr>
              <a:t>三角形顶点</a:t>
            </a:r>
            <a:r>
              <a:rPr lang="en-US" altLang="zh-CN" dirty="0">
                <a:solidFill>
                  <a:schemeClr val="bg1"/>
                </a:solidFill>
              </a:rPr>
              <a:t>2</a:t>
            </a:r>
            <a:r>
              <a:rPr lang="zh-CN" altLang="en-US" dirty="0">
                <a:solidFill>
                  <a:schemeClr val="bg1"/>
                </a:solidFill>
              </a:rPr>
              <a:t>坐标</a:t>
            </a:r>
            <a:endParaRPr lang="zh-CN" altLang="en-US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    </a:t>
            </a:r>
            <a:r>
              <a:rPr lang="en-US" altLang="zh-CN" dirty="0">
                <a:solidFill>
                  <a:schemeClr val="bg1"/>
                </a:solidFill>
              </a:rPr>
              <a:t>0.0, 0.0, 1.0//</a:t>
            </a:r>
            <a:r>
              <a:rPr lang="zh-CN" altLang="en-US" dirty="0">
                <a:solidFill>
                  <a:schemeClr val="bg1"/>
                </a:solidFill>
              </a:rPr>
              <a:t>三角形顶点</a:t>
            </a:r>
            <a:r>
              <a:rPr lang="en-US" altLang="zh-CN" dirty="0">
                <a:solidFill>
                  <a:schemeClr val="bg1"/>
                </a:solidFill>
              </a:rPr>
              <a:t>3</a:t>
            </a:r>
            <a:r>
              <a:rPr lang="zh-CN" altLang="en-US" dirty="0">
                <a:solidFill>
                  <a:schemeClr val="bg1"/>
                </a:solidFill>
              </a:rPr>
              <a:t>坐标</a:t>
            </a:r>
            <a:r>
              <a:rPr lang="en-US" altLang="zh-CN" dirty="0">
                <a:solidFill>
                  <a:schemeClr val="bg1"/>
                </a:solidFill>
              </a:rPr>
              <a:t>]);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65093" y="4665375"/>
            <a:ext cx="1216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变换后：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85359" y="5122700"/>
            <a:ext cx="38737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ffectLst/>
              </a:rPr>
              <a:t>var data=new Float32Array([</a:t>
            </a:r>
            <a:endParaRPr lang="en-US" altLang="zh-CN" dirty="0">
              <a:solidFill>
                <a:schemeClr val="bg1"/>
              </a:solidFill>
              <a:effectLst/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    3.0, 0.0, 0.0,//</a:t>
            </a:r>
            <a:r>
              <a:rPr lang="zh-CN" altLang="en-US" dirty="0">
                <a:solidFill>
                  <a:schemeClr val="bg1"/>
                </a:solidFill>
              </a:rPr>
              <a:t>三角形顶点</a:t>
            </a:r>
            <a:r>
              <a:rPr lang="en-US" altLang="zh-CN" dirty="0">
                <a:solidFill>
                  <a:schemeClr val="bg1"/>
                </a:solidFill>
              </a:rPr>
              <a:t>1</a:t>
            </a:r>
            <a:r>
              <a:rPr lang="zh-CN" altLang="en-US" dirty="0">
                <a:solidFill>
                  <a:schemeClr val="bg1"/>
                </a:solidFill>
              </a:rPr>
              <a:t>坐标</a:t>
            </a:r>
            <a:endParaRPr lang="zh-CN" altLang="en-US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    </a:t>
            </a:r>
            <a:r>
              <a:rPr lang="en-US" altLang="zh-CN" dirty="0">
                <a:solidFill>
                  <a:schemeClr val="bg1"/>
                </a:solidFill>
              </a:rPr>
              <a:t>2.0, 1.0, 0.0,//</a:t>
            </a:r>
            <a:r>
              <a:rPr lang="zh-CN" altLang="en-US" dirty="0">
                <a:solidFill>
                  <a:schemeClr val="bg1"/>
                </a:solidFill>
              </a:rPr>
              <a:t>三角形顶点</a:t>
            </a:r>
            <a:r>
              <a:rPr lang="en-US" altLang="zh-CN" dirty="0">
                <a:solidFill>
                  <a:schemeClr val="bg1"/>
                </a:solidFill>
              </a:rPr>
              <a:t>2</a:t>
            </a:r>
            <a:r>
              <a:rPr lang="zh-CN" altLang="en-US" dirty="0">
                <a:solidFill>
                  <a:schemeClr val="bg1"/>
                </a:solidFill>
              </a:rPr>
              <a:t>坐标</a:t>
            </a:r>
            <a:endParaRPr lang="zh-CN" altLang="en-US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    </a:t>
            </a:r>
            <a:r>
              <a:rPr lang="en-US" altLang="zh-CN" dirty="0">
                <a:solidFill>
                  <a:schemeClr val="bg1"/>
                </a:solidFill>
              </a:rPr>
              <a:t>2.0, 0.0, 1.0//</a:t>
            </a:r>
            <a:r>
              <a:rPr lang="zh-CN" altLang="en-US" dirty="0">
                <a:solidFill>
                  <a:schemeClr val="bg1"/>
                </a:solidFill>
              </a:rPr>
              <a:t>三角形顶点</a:t>
            </a:r>
            <a:r>
              <a:rPr lang="en-US" altLang="zh-CN" dirty="0">
                <a:solidFill>
                  <a:schemeClr val="bg1"/>
                </a:solidFill>
              </a:rPr>
              <a:t>3</a:t>
            </a:r>
            <a:r>
              <a:rPr lang="zh-CN" altLang="en-US" dirty="0">
                <a:solidFill>
                  <a:schemeClr val="bg1"/>
                </a:solidFill>
              </a:rPr>
              <a:t>坐标</a:t>
            </a:r>
            <a:r>
              <a:rPr lang="en-US" altLang="zh-CN" dirty="0">
                <a:solidFill>
                  <a:schemeClr val="bg1"/>
                </a:solidFill>
              </a:rPr>
              <a:t>]);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6528483" y="1125855"/>
            <a:ext cx="20639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方法二 借助</a:t>
            </a:r>
            <a:r>
              <a:rPr lang="en-US" altLang="zh-CN" b="1" dirty="0">
                <a:solidFill>
                  <a:srgbClr val="FF0000"/>
                </a:solidFill>
              </a:rPr>
              <a:t>CPU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6528483" y="1639634"/>
            <a:ext cx="31724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altLang="zh-CN" dirty="0">
                <a:solidFill>
                  <a:schemeClr val="bg1"/>
                </a:solidFill>
                <a:effectLst/>
              </a:rPr>
              <a:t>for(var i = 0;i&lt;9;i += 3 ){</a:t>
            </a:r>
            <a:endParaRPr lang="nn-NO" altLang="zh-CN" dirty="0">
              <a:solidFill>
                <a:schemeClr val="bg1"/>
              </a:solidFill>
              <a:effectLst/>
            </a:endParaRPr>
          </a:p>
          <a:p>
            <a:r>
              <a:rPr lang="nn-NO" altLang="zh-CN" dirty="0">
                <a:solidFill>
                  <a:schemeClr val="bg1"/>
                </a:solidFill>
              </a:rPr>
              <a:t>data[i] += 2.0;}</a:t>
            </a:r>
            <a:endParaRPr lang="nn-NO" altLang="zh-CN" dirty="0">
              <a:solidFill>
                <a:schemeClr val="bg1"/>
              </a:solidFill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6530405" y="2447752"/>
            <a:ext cx="44089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方法三：借助</a:t>
            </a:r>
            <a:r>
              <a:rPr lang="en-US" altLang="zh-CN" b="1" dirty="0">
                <a:solidFill>
                  <a:srgbClr val="FF0000"/>
                </a:solidFill>
              </a:rPr>
              <a:t>GPU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6528483" y="3009159"/>
            <a:ext cx="47984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ffectLst/>
              </a:rPr>
              <a:t>// </a:t>
            </a:r>
            <a:r>
              <a:rPr lang="zh-CN" altLang="en-US" dirty="0">
                <a:solidFill>
                  <a:schemeClr val="bg1"/>
                </a:solidFill>
                <a:effectLst/>
              </a:rPr>
              <a:t>在顶点着色器中逐顶点沿着</a:t>
            </a:r>
            <a:r>
              <a:rPr lang="en-US" altLang="zh-CN" dirty="0">
                <a:solidFill>
                  <a:schemeClr val="bg1"/>
                </a:solidFill>
                <a:effectLst/>
              </a:rPr>
              <a:t>x</a:t>
            </a:r>
            <a:r>
              <a:rPr lang="zh-CN" altLang="en-US" dirty="0">
                <a:solidFill>
                  <a:schemeClr val="bg1"/>
                </a:solidFill>
                <a:effectLst/>
              </a:rPr>
              <a:t>轴平移</a:t>
            </a:r>
            <a:r>
              <a:rPr lang="en-US" altLang="zh-CN" dirty="0">
                <a:solidFill>
                  <a:schemeClr val="bg1"/>
                </a:solidFill>
              </a:rPr>
              <a:t>+2.0</a:t>
            </a:r>
            <a:endParaRPr lang="en-US" altLang="zh-CN" dirty="0">
              <a:solidFill>
                <a:schemeClr val="bg1"/>
              </a:solidFill>
              <a:effectLst/>
            </a:endParaRPr>
          </a:p>
          <a:p>
            <a:r>
              <a:rPr lang="en-US" altLang="zh-CN" dirty="0" err="1">
                <a:solidFill>
                  <a:schemeClr val="bg1"/>
                </a:solidFill>
              </a:rPr>
              <a:t>gl_Position</a:t>
            </a:r>
            <a:r>
              <a:rPr lang="en-US" altLang="zh-CN" dirty="0">
                <a:solidFill>
                  <a:schemeClr val="bg1"/>
                </a:solidFill>
              </a:rPr>
              <a:t> =vec4(apos.x+2.0,apos.y,apos.z,1);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6528483" y="3840156"/>
            <a:ext cx="37235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方法四：平移矩阵法（手动推导）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75" name="图片 7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296" y="4514831"/>
            <a:ext cx="3000794" cy="1733792"/>
          </a:xfrm>
          <a:prstGeom prst="rect">
            <a:avLst/>
          </a:prstGeom>
        </p:spPr>
      </p:pic>
      <p:sp>
        <p:nvSpPr>
          <p:cNvPr id="76" name="文本框 75"/>
          <p:cNvSpPr txBox="1"/>
          <p:nvPr/>
        </p:nvSpPr>
        <p:spPr>
          <a:xfrm>
            <a:off x="865093" y="2515376"/>
            <a:ext cx="254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方法一借助人力资源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447675" y="367239"/>
            <a:ext cx="513548" cy="575736"/>
            <a:chOff x="447675" y="367239"/>
            <a:chExt cx="513548" cy="575736"/>
          </a:xfrm>
        </p:grpSpPr>
        <p:sp>
          <p:nvSpPr>
            <p:cNvPr id="44" name="等腰三角形 43"/>
            <p:cNvSpPr/>
            <p:nvPr/>
          </p:nvSpPr>
          <p:spPr>
            <a:xfrm rot="5400000">
              <a:off x="414282" y="400632"/>
              <a:ext cx="484204" cy="417418"/>
            </a:xfrm>
            <a:prstGeom prst="triangl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等腰三角形 44"/>
            <p:cNvSpPr/>
            <p:nvPr/>
          </p:nvSpPr>
          <p:spPr>
            <a:xfrm rot="5400000">
              <a:off x="581357" y="563109"/>
              <a:ext cx="408004" cy="351728"/>
            </a:xfrm>
            <a:prstGeom prst="triangle">
              <a:avLst/>
            </a:prstGeom>
            <a:solidFill>
              <a:srgbClr val="2A999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矩形 45"/>
          <p:cNvSpPr/>
          <p:nvPr/>
        </p:nvSpPr>
        <p:spPr>
          <a:xfrm>
            <a:off x="1017388" y="409286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>
                <a:solidFill>
                  <a:schemeClr val="bg1"/>
                </a:solidFill>
                <a:ea typeface="微软雅黑" panose="020B0503020204020204" pitchFamily="34" charset="-122"/>
              </a:rPr>
              <a:t>平移</a:t>
            </a:r>
            <a:endParaRPr lang="zh-CN" altLang="en-US" sz="20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53772" y="288358"/>
            <a:ext cx="3973171" cy="60571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447675" y="367239"/>
            <a:ext cx="513548" cy="575736"/>
            <a:chOff x="447675" y="367239"/>
            <a:chExt cx="513548" cy="575736"/>
          </a:xfrm>
        </p:grpSpPr>
        <p:sp>
          <p:nvSpPr>
            <p:cNvPr id="44" name="等腰三角形 43"/>
            <p:cNvSpPr/>
            <p:nvPr/>
          </p:nvSpPr>
          <p:spPr>
            <a:xfrm rot="5400000">
              <a:off x="414282" y="400632"/>
              <a:ext cx="484204" cy="417418"/>
            </a:xfrm>
            <a:prstGeom prst="triangl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等腰三角形 44"/>
            <p:cNvSpPr/>
            <p:nvPr/>
          </p:nvSpPr>
          <p:spPr>
            <a:xfrm rot="5400000">
              <a:off x="581357" y="563109"/>
              <a:ext cx="408004" cy="351728"/>
            </a:xfrm>
            <a:prstGeom prst="triangle">
              <a:avLst/>
            </a:prstGeom>
            <a:solidFill>
              <a:srgbClr val="2A999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矩形 45"/>
          <p:cNvSpPr/>
          <p:nvPr/>
        </p:nvSpPr>
        <p:spPr>
          <a:xfrm>
            <a:off x="1017388" y="409286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>
                <a:solidFill>
                  <a:schemeClr val="bg1"/>
                </a:solidFill>
                <a:ea typeface="微软雅黑" panose="020B0503020204020204" pitchFamily="34" charset="-122"/>
              </a:rPr>
              <a:t>旋转</a:t>
            </a:r>
            <a:endParaRPr lang="zh-CN" altLang="en-US" sz="20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65094" y="2985157"/>
            <a:ext cx="1007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变换前：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95421" y="3429000"/>
            <a:ext cx="39855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ffectLst/>
              </a:rPr>
              <a:t>var data=new Float32Array([</a:t>
            </a:r>
            <a:endParaRPr lang="en-US" altLang="zh-CN" dirty="0">
              <a:solidFill>
                <a:schemeClr val="bg1"/>
              </a:solidFill>
              <a:effectLst/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    1.0, 0.0, 0.0,//</a:t>
            </a:r>
            <a:r>
              <a:rPr lang="zh-CN" altLang="en-US" dirty="0">
                <a:solidFill>
                  <a:schemeClr val="bg1"/>
                </a:solidFill>
              </a:rPr>
              <a:t>三角形顶点</a:t>
            </a:r>
            <a:r>
              <a:rPr lang="en-US" altLang="zh-CN" dirty="0">
                <a:solidFill>
                  <a:schemeClr val="bg1"/>
                </a:solidFill>
              </a:rPr>
              <a:t>1</a:t>
            </a:r>
            <a:r>
              <a:rPr lang="zh-CN" altLang="en-US" dirty="0">
                <a:solidFill>
                  <a:schemeClr val="bg1"/>
                </a:solidFill>
              </a:rPr>
              <a:t>坐标</a:t>
            </a:r>
            <a:endParaRPr lang="zh-CN" altLang="en-US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    </a:t>
            </a:r>
            <a:r>
              <a:rPr lang="en-US" altLang="zh-CN" dirty="0">
                <a:solidFill>
                  <a:schemeClr val="bg1"/>
                </a:solidFill>
              </a:rPr>
              <a:t>0.0, 1.0, 0.0,//</a:t>
            </a:r>
            <a:r>
              <a:rPr lang="zh-CN" altLang="en-US" dirty="0">
                <a:solidFill>
                  <a:schemeClr val="bg1"/>
                </a:solidFill>
              </a:rPr>
              <a:t>三角形顶点</a:t>
            </a:r>
            <a:r>
              <a:rPr lang="en-US" altLang="zh-CN" dirty="0">
                <a:solidFill>
                  <a:schemeClr val="bg1"/>
                </a:solidFill>
              </a:rPr>
              <a:t>2</a:t>
            </a:r>
            <a:r>
              <a:rPr lang="zh-CN" altLang="en-US" dirty="0">
                <a:solidFill>
                  <a:schemeClr val="bg1"/>
                </a:solidFill>
              </a:rPr>
              <a:t>坐标</a:t>
            </a:r>
            <a:endParaRPr lang="zh-CN" altLang="en-US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    </a:t>
            </a:r>
            <a:r>
              <a:rPr lang="en-US" altLang="zh-CN" dirty="0">
                <a:solidFill>
                  <a:schemeClr val="bg1"/>
                </a:solidFill>
              </a:rPr>
              <a:t>0.0, 0.0, 1.0//</a:t>
            </a:r>
            <a:r>
              <a:rPr lang="zh-CN" altLang="en-US" dirty="0">
                <a:solidFill>
                  <a:schemeClr val="bg1"/>
                </a:solidFill>
              </a:rPr>
              <a:t>三角形顶点</a:t>
            </a:r>
            <a:r>
              <a:rPr lang="en-US" altLang="zh-CN" dirty="0">
                <a:solidFill>
                  <a:schemeClr val="bg1"/>
                </a:solidFill>
              </a:rPr>
              <a:t>3</a:t>
            </a:r>
            <a:r>
              <a:rPr lang="zh-CN" altLang="en-US" dirty="0">
                <a:solidFill>
                  <a:schemeClr val="bg1"/>
                </a:solidFill>
              </a:rPr>
              <a:t>坐标</a:t>
            </a:r>
            <a:r>
              <a:rPr lang="en-US" altLang="zh-CN" dirty="0">
                <a:solidFill>
                  <a:schemeClr val="bg1"/>
                </a:solidFill>
              </a:rPr>
              <a:t>]);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65093" y="4665375"/>
            <a:ext cx="1216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变换后：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85359" y="5122700"/>
            <a:ext cx="38737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ffectLst/>
              </a:rPr>
              <a:t>var data=new Float32Array([</a:t>
            </a:r>
            <a:endParaRPr lang="en-US" altLang="zh-CN" dirty="0">
              <a:solidFill>
                <a:schemeClr val="bg1"/>
              </a:solidFill>
              <a:effectLst/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     0.0, 1.0, 0.0,//</a:t>
            </a:r>
            <a:r>
              <a:rPr lang="zh-CN" altLang="en-US" dirty="0">
                <a:solidFill>
                  <a:schemeClr val="bg1"/>
                </a:solidFill>
              </a:rPr>
              <a:t>三角形顶点</a:t>
            </a:r>
            <a:r>
              <a:rPr lang="en-US" altLang="zh-CN" dirty="0">
                <a:solidFill>
                  <a:schemeClr val="bg1"/>
                </a:solidFill>
              </a:rPr>
              <a:t>1</a:t>
            </a:r>
            <a:r>
              <a:rPr lang="zh-CN" altLang="en-US" dirty="0">
                <a:solidFill>
                  <a:schemeClr val="bg1"/>
                </a:solidFill>
              </a:rPr>
              <a:t>坐标</a:t>
            </a:r>
            <a:endParaRPr lang="zh-CN" altLang="en-US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    </a:t>
            </a:r>
            <a:r>
              <a:rPr lang="en-US" altLang="zh-CN" dirty="0">
                <a:solidFill>
                  <a:schemeClr val="bg1"/>
                </a:solidFill>
              </a:rPr>
              <a:t>-1.0, 0.0, 0.0,//</a:t>
            </a:r>
            <a:r>
              <a:rPr lang="zh-CN" altLang="en-US" dirty="0">
                <a:solidFill>
                  <a:schemeClr val="bg1"/>
                </a:solidFill>
              </a:rPr>
              <a:t>三角形顶点</a:t>
            </a:r>
            <a:r>
              <a:rPr lang="en-US" altLang="zh-CN" dirty="0">
                <a:solidFill>
                  <a:schemeClr val="bg1"/>
                </a:solidFill>
              </a:rPr>
              <a:t>2</a:t>
            </a:r>
            <a:r>
              <a:rPr lang="zh-CN" altLang="en-US" dirty="0">
                <a:solidFill>
                  <a:schemeClr val="bg1"/>
                </a:solidFill>
              </a:rPr>
              <a:t>坐标</a:t>
            </a:r>
            <a:endParaRPr lang="zh-CN" altLang="en-US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     </a:t>
            </a:r>
            <a:r>
              <a:rPr lang="en-US" altLang="zh-CN" dirty="0">
                <a:solidFill>
                  <a:schemeClr val="bg1"/>
                </a:solidFill>
              </a:rPr>
              <a:t>0.0, 0.0, 1.0//</a:t>
            </a:r>
            <a:r>
              <a:rPr lang="zh-CN" altLang="en-US" dirty="0">
                <a:solidFill>
                  <a:schemeClr val="bg1"/>
                </a:solidFill>
              </a:rPr>
              <a:t>三角形顶点</a:t>
            </a:r>
            <a:r>
              <a:rPr lang="en-US" altLang="zh-CN" dirty="0">
                <a:solidFill>
                  <a:schemeClr val="bg1"/>
                </a:solidFill>
              </a:rPr>
              <a:t>3</a:t>
            </a:r>
            <a:r>
              <a:rPr lang="zh-CN" altLang="en-US" dirty="0">
                <a:solidFill>
                  <a:schemeClr val="bg1"/>
                </a:solidFill>
              </a:rPr>
              <a:t>坐标</a:t>
            </a:r>
            <a:r>
              <a:rPr lang="en-US" altLang="zh-CN" dirty="0">
                <a:solidFill>
                  <a:schemeClr val="bg1"/>
                </a:solidFill>
              </a:rPr>
              <a:t>]);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6476806" y="284567"/>
            <a:ext cx="20639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方法二 借助</a:t>
            </a:r>
            <a:r>
              <a:rPr lang="en-US" altLang="zh-CN" b="1" dirty="0">
                <a:solidFill>
                  <a:srgbClr val="FF0000"/>
                </a:solidFill>
              </a:rPr>
              <a:t>CPU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5991496" y="661308"/>
            <a:ext cx="593924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ffectLst/>
              </a:rPr>
              <a:t>        let </a:t>
            </a:r>
            <a:r>
              <a:rPr lang="en-US" altLang="zh-CN" dirty="0" err="1">
                <a:solidFill>
                  <a:schemeClr val="bg1"/>
                </a:solidFill>
                <a:effectLst/>
              </a:rPr>
              <a:t>arr</a:t>
            </a:r>
            <a:r>
              <a:rPr lang="en-US" altLang="zh-CN" dirty="0">
                <a:solidFill>
                  <a:schemeClr val="bg1"/>
                </a:solidFill>
                <a:effectLst/>
              </a:rPr>
              <a:t> = [</a:t>
            </a:r>
            <a:r>
              <a:rPr lang="en-US" altLang="zh-CN" dirty="0">
                <a:solidFill>
                  <a:schemeClr val="bg1"/>
                </a:solidFill>
              </a:rPr>
              <a:t> 0.0, 0.0, 1.0,     0.0, 1.0, 0.0,    1.0, 0.0, 0.0]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        let </a:t>
            </a:r>
            <a:r>
              <a:rPr lang="en-US" altLang="zh-CN" dirty="0" err="1">
                <a:solidFill>
                  <a:schemeClr val="bg1"/>
                </a:solidFill>
              </a:rPr>
              <a:t>newArr</a:t>
            </a:r>
            <a:r>
              <a:rPr lang="en-US" altLang="zh-CN" dirty="0">
                <a:solidFill>
                  <a:schemeClr val="bg1"/>
                </a:solidFill>
              </a:rPr>
              <a:t> = [];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        let b = </a:t>
            </a:r>
            <a:r>
              <a:rPr lang="en-US" altLang="zh-CN" dirty="0" err="1">
                <a:solidFill>
                  <a:schemeClr val="bg1"/>
                </a:solidFill>
              </a:rPr>
              <a:t>Math.PI</a:t>
            </a:r>
            <a:r>
              <a:rPr lang="en-US" altLang="zh-CN" dirty="0">
                <a:solidFill>
                  <a:schemeClr val="bg1"/>
                </a:solidFill>
              </a:rPr>
              <a:t>/2;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        for (let </a:t>
            </a:r>
            <a:r>
              <a:rPr lang="en-US" altLang="zh-CN" dirty="0" err="1">
                <a:solidFill>
                  <a:schemeClr val="bg1"/>
                </a:solidFill>
              </a:rPr>
              <a:t>i</a:t>
            </a:r>
            <a:r>
              <a:rPr lang="en-US" altLang="zh-CN" dirty="0">
                <a:solidFill>
                  <a:schemeClr val="bg1"/>
                </a:solidFill>
              </a:rPr>
              <a:t> = 0; </a:t>
            </a:r>
            <a:r>
              <a:rPr lang="en-US" altLang="zh-CN" dirty="0" err="1">
                <a:solidFill>
                  <a:schemeClr val="bg1"/>
                </a:solidFill>
              </a:rPr>
              <a:t>i</a:t>
            </a:r>
            <a:r>
              <a:rPr lang="en-US" altLang="zh-CN" dirty="0">
                <a:solidFill>
                  <a:schemeClr val="bg1"/>
                </a:solidFill>
              </a:rPr>
              <a:t> &lt; </a:t>
            </a:r>
            <a:r>
              <a:rPr lang="en-US" altLang="zh-CN" dirty="0" err="1">
                <a:solidFill>
                  <a:schemeClr val="bg1"/>
                </a:solidFill>
              </a:rPr>
              <a:t>arr.length</a:t>
            </a:r>
            <a:r>
              <a:rPr lang="en-US" altLang="zh-CN" dirty="0">
                <a:solidFill>
                  <a:schemeClr val="bg1"/>
                </a:solidFill>
              </a:rPr>
              <a:t>; </a:t>
            </a:r>
            <a:r>
              <a:rPr lang="en-US" altLang="zh-CN" dirty="0" err="1">
                <a:solidFill>
                  <a:schemeClr val="bg1"/>
                </a:solidFill>
              </a:rPr>
              <a:t>i</a:t>
            </a:r>
            <a:r>
              <a:rPr lang="en-US" altLang="zh-CN" dirty="0">
                <a:solidFill>
                  <a:schemeClr val="bg1"/>
                </a:solidFill>
              </a:rPr>
              <a:t> += 3) {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            </a:t>
            </a:r>
            <a:r>
              <a:rPr lang="en-US" altLang="zh-CN" dirty="0" err="1">
                <a:solidFill>
                  <a:schemeClr val="bg1"/>
                </a:solidFill>
              </a:rPr>
              <a:t>newArr</a:t>
            </a:r>
            <a:r>
              <a:rPr lang="en-US" altLang="zh-CN" dirty="0">
                <a:solidFill>
                  <a:schemeClr val="bg1"/>
                </a:solidFill>
              </a:rPr>
              <a:t>[</a:t>
            </a:r>
            <a:r>
              <a:rPr lang="en-US" altLang="zh-CN" dirty="0" err="1">
                <a:solidFill>
                  <a:schemeClr val="bg1"/>
                </a:solidFill>
              </a:rPr>
              <a:t>i</a:t>
            </a:r>
            <a:r>
              <a:rPr lang="en-US" altLang="zh-CN" dirty="0">
                <a:solidFill>
                  <a:schemeClr val="bg1"/>
                </a:solidFill>
              </a:rPr>
              <a:t>] = </a:t>
            </a:r>
            <a:r>
              <a:rPr lang="en-US" altLang="zh-CN" dirty="0" err="1">
                <a:solidFill>
                  <a:schemeClr val="bg1"/>
                </a:solidFill>
              </a:rPr>
              <a:t>arr</a:t>
            </a:r>
            <a:r>
              <a:rPr lang="en-US" altLang="zh-CN" dirty="0">
                <a:solidFill>
                  <a:schemeClr val="bg1"/>
                </a:solidFill>
              </a:rPr>
              <a:t>[</a:t>
            </a:r>
            <a:r>
              <a:rPr lang="en-US" altLang="zh-CN" dirty="0" err="1">
                <a:solidFill>
                  <a:schemeClr val="bg1"/>
                </a:solidFill>
              </a:rPr>
              <a:t>i</a:t>
            </a:r>
            <a:r>
              <a:rPr lang="en-US" altLang="zh-CN" dirty="0">
                <a:solidFill>
                  <a:schemeClr val="bg1"/>
                </a:solidFill>
              </a:rPr>
              <a:t>]*</a:t>
            </a:r>
            <a:r>
              <a:rPr lang="en-US" altLang="zh-CN" dirty="0" err="1">
                <a:solidFill>
                  <a:schemeClr val="bg1"/>
                </a:solidFill>
              </a:rPr>
              <a:t>Math.cos</a:t>
            </a:r>
            <a:r>
              <a:rPr lang="en-US" altLang="zh-CN" dirty="0">
                <a:solidFill>
                  <a:schemeClr val="bg1"/>
                </a:solidFill>
              </a:rPr>
              <a:t>(b)-</a:t>
            </a:r>
            <a:r>
              <a:rPr lang="en-US" altLang="zh-CN" dirty="0" err="1">
                <a:solidFill>
                  <a:schemeClr val="bg1"/>
                </a:solidFill>
              </a:rPr>
              <a:t>arr</a:t>
            </a:r>
            <a:r>
              <a:rPr lang="en-US" altLang="zh-CN" dirty="0">
                <a:solidFill>
                  <a:schemeClr val="bg1"/>
                </a:solidFill>
              </a:rPr>
              <a:t>[i+1]*</a:t>
            </a:r>
            <a:r>
              <a:rPr lang="en-US" altLang="zh-CN" dirty="0" err="1">
                <a:solidFill>
                  <a:schemeClr val="bg1"/>
                </a:solidFill>
              </a:rPr>
              <a:t>Math.sin</a:t>
            </a:r>
            <a:r>
              <a:rPr lang="en-US" altLang="zh-CN" dirty="0">
                <a:solidFill>
                  <a:schemeClr val="bg1"/>
                </a:solidFill>
              </a:rPr>
              <a:t>(b);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            </a:t>
            </a:r>
            <a:r>
              <a:rPr lang="en-US" altLang="zh-CN" dirty="0" err="1">
                <a:solidFill>
                  <a:schemeClr val="bg1"/>
                </a:solidFill>
              </a:rPr>
              <a:t>newArr</a:t>
            </a:r>
            <a:r>
              <a:rPr lang="en-US" altLang="zh-CN" dirty="0">
                <a:solidFill>
                  <a:schemeClr val="bg1"/>
                </a:solidFill>
              </a:rPr>
              <a:t>[i+1] = </a:t>
            </a:r>
            <a:r>
              <a:rPr lang="en-US" altLang="zh-CN" dirty="0" err="1">
                <a:solidFill>
                  <a:schemeClr val="bg1"/>
                </a:solidFill>
              </a:rPr>
              <a:t>arr</a:t>
            </a:r>
            <a:r>
              <a:rPr lang="en-US" altLang="zh-CN" dirty="0">
                <a:solidFill>
                  <a:schemeClr val="bg1"/>
                </a:solidFill>
              </a:rPr>
              <a:t>[</a:t>
            </a:r>
            <a:r>
              <a:rPr lang="en-US" altLang="zh-CN" dirty="0" err="1">
                <a:solidFill>
                  <a:schemeClr val="bg1"/>
                </a:solidFill>
              </a:rPr>
              <a:t>i</a:t>
            </a:r>
            <a:r>
              <a:rPr lang="en-US" altLang="zh-CN" dirty="0">
                <a:solidFill>
                  <a:schemeClr val="bg1"/>
                </a:solidFill>
              </a:rPr>
              <a:t>]*</a:t>
            </a:r>
            <a:r>
              <a:rPr lang="en-US" altLang="zh-CN" dirty="0" err="1">
                <a:solidFill>
                  <a:schemeClr val="bg1"/>
                </a:solidFill>
              </a:rPr>
              <a:t>Math.sin</a:t>
            </a:r>
            <a:r>
              <a:rPr lang="en-US" altLang="zh-CN" dirty="0">
                <a:solidFill>
                  <a:schemeClr val="bg1"/>
                </a:solidFill>
              </a:rPr>
              <a:t>(b)+</a:t>
            </a:r>
            <a:r>
              <a:rPr lang="en-US" altLang="zh-CN" dirty="0" err="1">
                <a:solidFill>
                  <a:schemeClr val="bg1"/>
                </a:solidFill>
              </a:rPr>
              <a:t>arr</a:t>
            </a:r>
            <a:r>
              <a:rPr lang="en-US" altLang="zh-CN" dirty="0">
                <a:solidFill>
                  <a:schemeClr val="bg1"/>
                </a:solidFill>
              </a:rPr>
              <a:t>[i+1]*</a:t>
            </a:r>
            <a:r>
              <a:rPr lang="en-US" altLang="zh-CN" dirty="0" err="1">
                <a:solidFill>
                  <a:schemeClr val="bg1"/>
                </a:solidFill>
              </a:rPr>
              <a:t>Math.cos</a:t>
            </a:r>
            <a:r>
              <a:rPr lang="en-US" altLang="zh-CN" dirty="0">
                <a:solidFill>
                  <a:schemeClr val="bg1"/>
                </a:solidFill>
              </a:rPr>
              <a:t>(b);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            </a:t>
            </a:r>
            <a:r>
              <a:rPr lang="en-US" altLang="zh-CN" dirty="0" err="1">
                <a:solidFill>
                  <a:schemeClr val="bg1"/>
                </a:solidFill>
              </a:rPr>
              <a:t>newArr</a:t>
            </a:r>
            <a:r>
              <a:rPr lang="en-US" altLang="zh-CN" dirty="0">
                <a:solidFill>
                  <a:schemeClr val="bg1"/>
                </a:solidFill>
              </a:rPr>
              <a:t>[i+2] =</a:t>
            </a:r>
            <a:r>
              <a:rPr lang="en-US" altLang="zh-CN" dirty="0" err="1">
                <a:solidFill>
                  <a:schemeClr val="bg1"/>
                </a:solidFill>
              </a:rPr>
              <a:t>arr</a:t>
            </a:r>
            <a:r>
              <a:rPr lang="en-US" altLang="zh-CN" dirty="0">
                <a:solidFill>
                  <a:schemeClr val="bg1"/>
                </a:solidFill>
              </a:rPr>
              <a:t>[i+2];}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6476806" y="2884708"/>
            <a:ext cx="44089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方法三：借助</a:t>
            </a:r>
            <a:r>
              <a:rPr lang="en-US" altLang="zh-CN" b="1" dirty="0">
                <a:solidFill>
                  <a:srgbClr val="FF0000"/>
                </a:solidFill>
              </a:rPr>
              <a:t>GPU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6540136" y="3446115"/>
            <a:ext cx="56518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ffectLst/>
              </a:rPr>
              <a:t>// </a:t>
            </a:r>
            <a:r>
              <a:rPr lang="zh-CN" altLang="en-US" dirty="0">
                <a:solidFill>
                  <a:schemeClr val="bg1"/>
                </a:solidFill>
                <a:effectLst/>
              </a:rPr>
              <a:t>在顶点着色器中逐顶点</a:t>
            </a:r>
            <a:r>
              <a:rPr lang="zh-CN" altLang="en-US" dirty="0">
                <a:solidFill>
                  <a:schemeClr val="bg1"/>
                </a:solidFill>
              </a:rPr>
              <a:t>绕</a:t>
            </a:r>
            <a:r>
              <a:rPr lang="en-US" altLang="zh-CN" dirty="0">
                <a:solidFill>
                  <a:schemeClr val="bg1"/>
                </a:solidFill>
              </a:rPr>
              <a:t>z</a:t>
            </a:r>
            <a:r>
              <a:rPr lang="zh-CN" altLang="en-US" dirty="0">
                <a:solidFill>
                  <a:schemeClr val="bg1"/>
                </a:solidFill>
              </a:rPr>
              <a:t>轴旋转</a:t>
            </a:r>
            <a:r>
              <a:rPr lang="en-US" altLang="zh-CN" dirty="0">
                <a:solidFill>
                  <a:schemeClr val="bg1"/>
                </a:solidFill>
              </a:rPr>
              <a:t>90</a:t>
            </a:r>
            <a:r>
              <a:rPr lang="zh-CN" altLang="en-US" dirty="0">
                <a:solidFill>
                  <a:schemeClr val="bg1"/>
                </a:solidFill>
              </a:rPr>
              <a:t>度</a:t>
            </a:r>
            <a:endParaRPr lang="en-US" altLang="zh-CN" dirty="0">
              <a:solidFill>
                <a:schemeClr val="bg1"/>
              </a:solidFill>
              <a:effectLst/>
            </a:endParaRPr>
          </a:p>
          <a:p>
            <a:r>
              <a:rPr lang="en-US" altLang="zh-CN" dirty="0" err="1">
                <a:solidFill>
                  <a:schemeClr val="bg1"/>
                </a:solidFill>
              </a:rPr>
              <a:t>gl_Position</a:t>
            </a:r>
            <a:r>
              <a:rPr lang="en-US" altLang="zh-CN" dirty="0">
                <a:solidFill>
                  <a:schemeClr val="bg1"/>
                </a:solidFill>
              </a:rPr>
              <a:t> =vec4(</a:t>
            </a:r>
            <a:r>
              <a:rPr lang="en-US" altLang="zh-CN" dirty="0" err="1">
                <a:solidFill>
                  <a:schemeClr val="bg1"/>
                </a:solidFill>
              </a:rPr>
              <a:t>apos.x</a:t>
            </a:r>
            <a:r>
              <a:rPr lang="en-US" altLang="zh-CN" dirty="0">
                <a:solidFill>
                  <a:schemeClr val="bg1"/>
                </a:solidFill>
              </a:rPr>
              <a:t>*</a:t>
            </a:r>
            <a:r>
              <a:rPr lang="en-US" altLang="zh-CN" dirty="0" err="1">
                <a:solidFill>
                  <a:schemeClr val="bg1"/>
                </a:solidFill>
              </a:rPr>
              <a:t>cosb-apos.y</a:t>
            </a:r>
            <a:r>
              <a:rPr lang="en-US" altLang="zh-CN" dirty="0">
                <a:solidFill>
                  <a:schemeClr val="bg1"/>
                </a:solidFill>
              </a:rPr>
              <a:t>*</a:t>
            </a:r>
            <a:r>
              <a:rPr lang="en-US" altLang="zh-CN" dirty="0" err="1">
                <a:solidFill>
                  <a:schemeClr val="bg1"/>
                </a:solidFill>
              </a:rPr>
              <a:t>sinb,apos.x</a:t>
            </a:r>
            <a:r>
              <a:rPr lang="en-US" altLang="zh-CN" dirty="0">
                <a:solidFill>
                  <a:schemeClr val="bg1"/>
                </a:solidFill>
              </a:rPr>
              <a:t>*</a:t>
            </a:r>
            <a:r>
              <a:rPr lang="en-US" altLang="zh-CN" dirty="0" err="1">
                <a:solidFill>
                  <a:schemeClr val="bg1"/>
                </a:solidFill>
              </a:rPr>
              <a:t>sinb+apos.y</a:t>
            </a:r>
            <a:r>
              <a:rPr lang="en-US" altLang="zh-CN" dirty="0">
                <a:solidFill>
                  <a:schemeClr val="bg1"/>
                </a:solidFill>
              </a:rPr>
              <a:t>*cosb,apos.z,1); 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6476806" y="4277112"/>
            <a:ext cx="37235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方法四：旋转矩阵法（手动推导）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865093" y="2515376"/>
            <a:ext cx="254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方法一借助人力资源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88" y="930605"/>
            <a:ext cx="2173316" cy="145119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674914" y="1433506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绕</a:t>
            </a:r>
            <a:r>
              <a:rPr lang="en-US" altLang="zh-CN" dirty="0">
                <a:solidFill>
                  <a:schemeClr val="bg1"/>
                </a:solidFill>
              </a:rPr>
              <a:t>z</a:t>
            </a:r>
            <a:r>
              <a:rPr lang="zh-CN" altLang="en-US" dirty="0">
                <a:solidFill>
                  <a:schemeClr val="bg1"/>
                </a:solidFill>
              </a:rPr>
              <a:t>轴旋转</a:t>
            </a:r>
            <a:r>
              <a:rPr lang="en-US" altLang="zh-CN" dirty="0">
                <a:solidFill>
                  <a:schemeClr val="bg1"/>
                </a:solidFill>
              </a:rPr>
              <a:t>90</a:t>
            </a:r>
            <a:r>
              <a:rPr lang="zh-CN" altLang="en-US" dirty="0">
                <a:solidFill>
                  <a:schemeClr val="bg1"/>
                </a:solidFill>
              </a:rPr>
              <a:t>度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136" y="4911634"/>
            <a:ext cx="3723515" cy="15841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447675" y="367239"/>
            <a:ext cx="513548" cy="575736"/>
            <a:chOff x="447675" y="367239"/>
            <a:chExt cx="513548" cy="575736"/>
          </a:xfrm>
        </p:grpSpPr>
        <p:sp>
          <p:nvSpPr>
            <p:cNvPr id="44" name="等腰三角形 43"/>
            <p:cNvSpPr/>
            <p:nvPr/>
          </p:nvSpPr>
          <p:spPr>
            <a:xfrm rot="5400000">
              <a:off x="414282" y="400632"/>
              <a:ext cx="484204" cy="417418"/>
            </a:xfrm>
            <a:prstGeom prst="triangl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等腰三角形 44"/>
            <p:cNvSpPr/>
            <p:nvPr/>
          </p:nvSpPr>
          <p:spPr>
            <a:xfrm rot="5400000">
              <a:off x="581357" y="563109"/>
              <a:ext cx="408004" cy="351728"/>
            </a:xfrm>
            <a:prstGeom prst="triangle">
              <a:avLst/>
            </a:prstGeom>
            <a:solidFill>
              <a:srgbClr val="2A999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矩形 45"/>
          <p:cNvSpPr/>
          <p:nvPr/>
        </p:nvSpPr>
        <p:spPr>
          <a:xfrm>
            <a:off x="1017388" y="409286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>
                <a:solidFill>
                  <a:schemeClr val="bg1"/>
                </a:solidFill>
                <a:ea typeface="微软雅黑" panose="020B0503020204020204" pitchFamily="34" charset="-122"/>
              </a:rPr>
              <a:t>旋转</a:t>
            </a:r>
            <a:endParaRPr lang="zh-CN" altLang="en-US" sz="20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67000" y="857250"/>
            <a:ext cx="6858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447675" y="367239"/>
            <a:ext cx="513548" cy="575736"/>
            <a:chOff x="447675" y="367239"/>
            <a:chExt cx="513548" cy="575736"/>
          </a:xfrm>
        </p:grpSpPr>
        <p:sp>
          <p:nvSpPr>
            <p:cNvPr id="44" name="等腰三角形 43"/>
            <p:cNvSpPr/>
            <p:nvPr/>
          </p:nvSpPr>
          <p:spPr>
            <a:xfrm rot="5400000">
              <a:off x="414282" y="400632"/>
              <a:ext cx="484204" cy="417418"/>
            </a:xfrm>
            <a:prstGeom prst="triangl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等腰三角形 44"/>
            <p:cNvSpPr/>
            <p:nvPr/>
          </p:nvSpPr>
          <p:spPr>
            <a:xfrm rot="5400000">
              <a:off x="581357" y="563109"/>
              <a:ext cx="408004" cy="351728"/>
            </a:xfrm>
            <a:prstGeom prst="triangle">
              <a:avLst/>
            </a:prstGeom>
            <a:solidFill>
              <a:srgbClr val="2A999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矩形 45"/>
          <p:cNvSpPr/>
          <p:nvPr/>
        </p:nvSpPr>
        <p:spPr>
          <a:xfrm>
            <a:off x="1017388" y="409286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>
                <a:solidFill>
                  <a:schemeClr val="bg1"/>
                </a:solidFill>
                <a:ea typeface="微软雅黑" panose="020B0503020204020204" pitchFamily="34" charset="-122"/>
              </a:rPr>
              <a:t>缩放</a:t>
            </a:r>
            <a:endParaRPr lang="zh-CN" altLang="en-US" sz="20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65094" y="2985157"/>
            <a:ext cx="1007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变换前：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95421" y="3429000"/>
            <a:ext cx="39855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ffectLst/>
              </a:rPr>
              <a:t>var data=new Float32Array([</a:t>
            </a:r>
            <a:endParaRPr lang="en-US" altLang="zh-CN" dirty="0">
              <a:solidFill>
                <a:schemeClr val="bg1"/>
              </a:solidFill>
              <a:effectLst/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    1.0, 0.0, 0.0,//</a:t>
            </a:r>
            <a:r>
              <a:rPr lang="zh-CN" altLang="en-US" dirty="0">
                <a:solidFill>
                  <a:schemeClr val="bg1"/>
                </a:solidFill>
              </a:rPr>
              <a:t>三角形顶点</a:t>
            </a:r>
            <a:r>
              <a:rPr lang="en-US" altLang="zh-CN" dirty="0">
                <a:solidFill>
                  <a:schemeClr val="bg1"/>
                </a:solidFill>
              </a:rPr>
              <a:t>1</a:t>
            </a:r>
            <a:r>
              <a:rPr lang="zh-CN" altLang="en-US" dirty="0">
                <a:solidFill>
                  <a:schemeClr val="bg1"/>
                </a:solidFill>
              </a:rPr>
              <a:t>坐标</a:t>
            </a:r>
            <a:endParaRPr lang="zh-CN" altLang="en-US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    </a:t>
            </a:r>
            <a:r>
              <a:rPr lang="en-US" altLang="zh-CN" dirty="0">
                <a:solidFill>
                  <a:schemeClr val="bg1"/>
                </a:solidFill>
              </a:rPr>
              <a:t>0.0, 1.0, 0.0,//</a:t>
            </a:r>
            <a:r>
              <a:rPr lang="zh-CN" altLang="en-US" dirty="0">
                <a:solidFill>
                  <a:schemeClr val="bg1"/>
                </a:solidFill>
              </a:rPr>
              <a:t>三角形顶点</a:t>
            </a:r>
            <a:r>
              <a:rPr lang="en-US" altLang="zh-CN" dirty="0">
                <a:solidFill>
                  <a:schemeClr val="bg1"/>
                </a:solidFill>
              </a:rPr>
              <a:t>2</a:t>
            </a:r>
            <a:r>
              <a:rPr lang="zh-CN" altLang="en-US" dirty="0">
                <a:solidFill>
                  <a:schemeClr val="bg1"/>
                </a:solidFill>
              </a:rPr>
              <a:t>坐标</a:t>
            </a:r>
            <a:endParaRPr lang="zh-CN" altLang="en-US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    </a:t>
            </a:r>
            <a:r>
              <a:rPr lang="en-US" altLang="zh-CN" dirty="0">
                <a:solidFill>
                  <a:schemeClr val="bg1"/>
                </a:solidFill>
              </a:rPr>
              <a:t>0.0, 0.0, 1.0//</a:t>
            </a:r>
            <a:r>
              <a:rPr lang="zh-CN" altLang="en-US" dirty="0">
                <a:solidFill>
                  <a:schemeClr val="bg1"/>
                </a:solidFill>
              </a:rPr>
              <a:t>三角形顶点</a:t>
            </a:r>
            <a:r>
              <a:rPr lang="en-US" altLang="zh-CN" dirty="0">
                <a:solidFill>
                  <a:schemeClr val="bg1"/>
                </a:solidFill>
              </a:rPr>
              <a:t>3</a:t>
            </a:r>
            <a:r>
              <a:rPr lang="zh-CN" altLang="en-US" dirty="0">
                <a:solidFill>
                  <a:schemeClr val="bg1"/>
                </a:solidFill>
              </a:rPr>
              <a:t>坐标</a:t>
            </a:r>
            <a:r>
              <a:rPr lang="en-US" altLang="zh-CN" dirty="0">
                <a:solidFill>
                  <a:schemeClr val="bg1"/>
                </a:solidFill>
              </a:rPr>
              <a:t>]);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65093" y="4665375"/>
            <a:ext cx="1216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变换后：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85359" y="5122700"/>
            <a:ext cx="38737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ffectLst/>
              </a:rPr>
              <a:t>var data=new Float32Array([</a:t>
            </a:r>
            <a:endParaRPr lang="en-US" altLang="zh-CN" dirty="0">
              <a:solidFill>
                <a:schemeClr val="bg1"/>
              </a:solidFill>
              <a:effectLst/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     5.0, 0.0, 0.0,//</a:t>
            </a:r>
            <a:r>
              <a:rPr lang="zh-CN" altLang="en-US" dirty="0">
                <a:solidFill>
                  <a:schemeClr val="bg1"/>
                </a:solidFill>
              </a:rPr>
              <a:t>三角形顶点</a:t>
            </a:r>
            <a:r>
              <a:rPr lang="en-US" altLang="zh-CN" dirty="0">
                <a:solidFill>
                  <a:schemeClr val="bg1"/>
                </a:solidFill>
              </a:rPr>
              <a:t>1</a:t>
            </a:r>
            <a:r>
              <a:rPr lang="zh-CN" altLang="en-US" dirty="0">
                <a:solidFill>
                  <a:schemeClr val="bg1"/>
                </a:solidFill>
              </a:rPr>
              <a:t>坐标</a:t>
            </a:r>
            <a:endParaRPr lang="zh-CN" altLang="en-US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     </a:t>
            </a:r>
            <a:r>
              <a:rPr lang="en-US" altLang="zh-CN" dirty="0">
                <a:solidFill>
                  <a:schemeClr val="bg1"/>
                </a:solidFill>
              </a:rPr>
              <a:t>0.0, 5.0, 0.0,//</a:t>
            </a:r>
            <a:r>
              <a:rPr lang="zh-CN" altLang="en-US" dirty="0">
                <a:solidFill>
                  <a:schemeClr val="bg1"/>
                </a:solidFill>
              </a:rPr>
              <a:t>三角形顶点</a:t>
            </a:r>
            <a:r>
              <a:rPr lang="en-US" altLang="zh-CN" dirty="0">
                <a:solidFill>
                  <a:schemeClr val="bg1"/>
                </a:solidFill>
              </a:rPr>
              <a:t>2</a:t>
            </a:r>
            <a:r>
              <a:rPr lang="zh-CN" altLang="en-US" dirty="0">
                <a:solidFill>
                  <a:schemeClr val="bg1"/>
                </a:solidFill>
              </a:rPr>
              <a:t>坐标</a:t>
            </a:r>
            <a:endParaRPr lang="zh-CN" altLang="en-US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     </a:t>
            </a:r>
            <a:r>
              <a:rPr lang="en-US" altLang="zh-CN" dirty="0">
                <a:solidFill>
                  <a:schemeClr val="bg1"/>
                </a:solidFill>
              </a:rPr>
              <a:t>0.0, 0.0, 5.0//</a:t>
            </a:r>
            <a:r>
              <a:rPr lang="zh-CN" altLang="en-US" dirty="0">
                <a:solidFill>
                  <a:schemeClr val="bg1"/>
                </a:solidFill>
              </a:rPr>
              <a:t>三角形顶点</a:t>
            </a:r>
            <a:r>
              <a:rPr lang="en-US" altLang="zh-CN" dirty="0">
                <a:solidFill>
                  <a:schemeClr val="bg1"/>
                </a:solidFill>
              </a:rPr>
              <a:t>3</a:t>
            </a:r>
            <a:r>
              <a:rPr lang="zh-CN" altLang="en-US" dirty="0">
                <a:solidFill>
                  <a:schemeClr val="bg1"/>
                </a:solidFill>
              </a:rPr>
              <a:t>坐标</a:t>
            </a:r>
            <a:r>
              <a:rPr lang="en-US" altLang="zh-CN" dirty="0">
                <a:solidFill>
                  <a:schemeClr val="bg1"/>
                </a:solidFill>
              </a:rPr>
              <a:t>]);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6476806" y="284567"/>
            <a:ext cx="20639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方法二 借助</a:t>
            </a:r>
            <a:r>
              <a:rPr lang="en-US" altLang="zh-CN" b="1" dirty="0">
                <a:solidFill>
                  <a:srgbClr val="FF0000"/>
                </a:solidFill>
              </a:rPr>
              <a:t>CPU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6399389" y="702742"/>
            <a:ext cx="518311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altLang="zh-CN" dirty="0">
                <a:solidFill>
                  <a:schemeClr val="bg1"/>
                </a:solidFill>
                <a:effectLst/>
              </a:rPr>
              <a:t>let arr = [</a:t>
            </a:r>
            <a:r>
              <a:rPr lang="nn-NO" altLang="zh-CN" dirty="0">
                <a:solidFill>
                  <a:schemeClr val="bg1"/>
                </a:solidFill>
              </a:rPr>
              <a:t>0.0, 0.0, 1.0,    0.0, 1.0, 0.0,    1.0, 0.0, 0.0 ]</a:t>
            </a:r>
            <a:endParaRPr lang="nn-NO" altLang="zh-CN" dirty="0">
              <a:solidFill>
                <a:schemeClr val="bg1"/>
              </a:solidFill>
            </a:endParaRPr>
          </a:p>
          <a:p>
            <a:r>
              <a:rPr lang="nn-NO" altLang="zh-CN" dirty="0">
                <a:solidFill>
                  <a:schemeClr val="bg1"/>
                </a:solidFill>
              </a:rPr>
              <a:t>        let newArr = [];</a:t>
            </a:r>
            <a:endParaRPr lang="nn-NO" altLang="zh-CN" dirty="0">
              <a:solidFill>
                <a:schemeClr val="bg1"/>
              </a:solidFill>
            </a:endParaRPr>
          </a:p>
          <a:p>
            <a:r>
              <a:rPr lang="nn-NO" altLang="zh-CN" dirty="0">
                <a:solidFill>
                  <a:schemeClr val="bg1"/>
                </a:solidFill>
              </a:rPr>
              <a:t>        let b = 5;</a:t>
            </a:r>
            <a:endParaRPr lang="nn-NO" altLang="zh-CN" dirty="0">
              <a:solidFill>
                <a:schemeClr val="bg1"/>
              </a:solidFill>
            </a:endParaRPr>
          </a:p>
          <a:p>
            <a:r>
              <a:rPr lang="nn-NO" altLang="zh-CN" dirty="0">
                <a:solidFill>
                  <a:schemeClr val="bg1"/>
                </a:solidFill>
              </a:rPr>
              <a:t>        for (let i = 0; i &lt; arr.length; i += 3) {</a:t>
            </a:r>
            <a:endParaRPr lang="nn-NO" altLang="zh-CN" dirty="0">
              <a:solidFill>
                <a:schemeClr val="bg1"/>
              </a:solidFill>
            </a:endParaRPr>
          </a:p>
          <a:p>
            <a:r>
              <a:rPr lang="nn-NO" altLang="zh-CN" dirty="0">
                <a:solidFill>
                  <a:schemeClr val="bg1"/>
                </a:solidFill>
              </a:rPr>
              <a:t>            newArr[i] = arr[i]*b;</a:t>
            </a:r>
            <a:endParaRPr lang="nn-NO" altLang="zh-CN" dirty="0">
              <a:solidFill>
                <a:schemeClr val="bg1"/>
              </a:solidFill>
            </a:endParaRPr>
          </a:p>
          <a:p>
            <a:r>
              <a:rPr lang="nn-NO" altLang="zh-CN" dirty="0">
                <a:solidFill>
                  <a:schemeClr val="bg1"/>
                </a:solidFill>
              </a:rPr>
              <a:t>            newArr[i+1] = arr[i+1]*b;</a:t>
            </a:r>
            <a:endParaRPr lang="nn-NO" altLang="zh-CN" dirty="0">
              <a:solidFill>
                <a:schemeClr val="bg1"/>
              </a:solidFill>
            </a:endParaRPr>
          </a:p>
          <a:p>
            <a:r>
              <a:rPr lang="nn-NO" altLang="zh-CN" dirty="0">
                <a:solidFill>
                  <a:schemeClr val="bg1"/>
                </a:solidFill>
              </a:rPr>
              <a:t>            newArr[i+2] =arr[i+2]*b;}</a:t>
            </a:r>
            <a:endParaRPr lang="nn-NO" altLang="zh-CN" dirty="0">
              <a:solidFill>
                <a:schemeClr val="bg1"/>
              </a:solidFill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6476806" y="2884708"/>
            <a:ext cx="44089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方法三：借助</a:t>
            </a:r>
            <a:r>
              <a:rPr lang="en-US" altLang="zh-CN" b="1" dirty="0">
                <a:solidFill>
                  <a:srgbClr val="FF0000"/>
                </a:solidFill>
              </a:rPr>
              <a:t>GPU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6540136" y="3446115"/>
            <a:ext cx="56518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ffectLst/>
              </a:rPr>
              <a:t>// </a:t>
            </a:r>
            <a:r>
              <a:rPr lang="zh-CN" altLang="en-US" dirty="0">
                <a:solidFill>
                  <a:schemeClr val="bg1"/>
                </a:solidFill>
                <a:effectLst/>
              </a:rPr>
              <a:t>在顶点着色器中</a:t>
            </a:r>
            <a:r>
              <a:rPr lang="en-US" altLang="zh-CN" dirty="0" err="1">
                <a:solidFill>
                  <a:schemeClr val="bg1"/>
                </a:solidFill>
                <a:effectLst/>
              </a:rPr>
              <a:t>xyz</a:t>
            </a:r>
            <a:r>
              <a:rPr lang="zh-CN" altLang="en-US" dirty="0">
                <a:solidFill>
                  <a:schemeClr val="bg1"/>
                </a:solidFill>
                <a:effectLst/>
              </a:rPr>
              <a:t>分别扩大</a:t>
            </a:r>
            <a:r>
              <a:rPr lang="en-US" altLang="zh-CN" dirty="0">
                <a:solidFill>
                  <a:schemeClr val="bg1"/>
                </a:solidFill>
                <a:effectLst/>
              </a:rPr>
              <a:t>5</a:t>
            </a:r>
            <a:r>
              <a:rPr lang="zh-CN" altLang="en-US" dirty="0">
                <a:solidFill>
                  <a:schemeClr val="bg1"/>
                </a:solidFill>
                <a:effectLst/>
              </a:rPr>
              <a:t>倍</a:t>
            </a:r>
            <a:endParaRPr lang="en-US" altLang="zh-CN" dirty="0">
              <a:solidFill>
                <a:schemeClr val="bg1"/>
              </a:solidFill>
              <a:effectLst/>
            </a:endParaRPr>
          </a:p>
          <a:p>
            <a:r>
              <a:rPr lang="en-US" altLang="zh-CN" dirty="0" err="1">
                <a:solidFill>
                  <a:schemeClr val="bg1"/>
                </a:solidFill>
              </a:rPr>
              <a:t>gl_Position</a:t>
            </a:r>
            <a:r>
              <a:rPr lang="en-US" altLang="zh-CN" dirty="0">
                <a:solidFill>
                  <a:schemeClr val="bg1"/>
                </a:solidFill>
              </a:rPr>
              <a:t> =vec4(</a:t>
            </a:r>
            <a:r>
              <a:rPr lang="en-US" altLang="zh-CN" dirty="0" err="1">
                <a:solidFill>
                  <a:schemeClr val="bg1"/>
                </a:solidFill>
              </a:rPr>
              <a:t>apos.x</a:t>
            </a:r>
            <a:r>
              <a:rPr lang="en-US" altLang="zh-CN" dirty="0">
                <a:solidFill>
                  <a:schemeClr val="bg1"/>
                </a:solidFill>
              </a:rPr>
              <a:t>*2*,</a:t>
            </a:r>
            <a:r>
              <a:rPr lang="en-US" altLang="zh-CN" dirty="0" err="1">
                <a:solidFill>
                  <a:schemeClr val="bg1"/>
                </a:solidFill>
              </a:rPr>
              <a:t>apos.y</a:t>
            </a:r>
            <a:r>
              <a:rPr lang="en-US" altLang="zh-CN" dirty="0">
                <a:solidFill>
                  <a:schemeClr val="bg1"/>
                </a:solidFill>
              </a:rPr>
              <a:t>*2,apos.z*2,1); 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6476806" y="4277112"/>
            <a:ext cx="37235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方法四：缩放矩阵法（手动推导）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865093" y="2515376"/>
            <a:ext cx="254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方法一借助人力资源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74914" y="1433506"/>
            <a:ext cx="1764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chemeClr val="bg1"/>
                </a:solidFill>
              </a:rPr>
              <a:t>Xyz</a:t>
            </a:r>
            <a:r>
              <a:rPr lang="zh-CN" altLang="en-US" dirty="0">
                <a:solidFill>
                  <a:schemeClr val="bg1"/>
                </a:solidFill>
              </a:rPr>
              <a:t>分别扩大</a:t>
            </a:r>
            <a:r>
              <a:rPr lang="en-US" altLang="zh-CN" dirty="0">
                <a:solidFill>
                  <a:schemeClr val="bg1"/>
                </a:solidFill>
              </a:rPr>
              <a:t>5</a:t>
            </a:r>
            <a:r>
              <a:rPr lang="zh-CN" altLang="en-US" dirty="0">
                <a:solidFill>
                  <a:schemeClr val="bg1"/>
                </a:solidFill>
              </a:rPr>
              <a:t>倍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214" y="1028916"/>
            <a:ext cx="1600423" cy="11431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121" y="4804494"/>
            <a:ext cx="4469016" cy="17233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447675" y="367239"/>
            <a:ext cx="513548" cy="575736"/>
            <a:chOff x="447675" y="367239"/>
            <a:chExt cx="513548" cy="575736"/>
          </a:xfrm>
        </p:grpSpPr>
        <p:sp>
          <p:nvSpPr>
            <p:cNvPr id="44" name="等腰三角形 43"/>
            <p:cNvSpPr/>
            <p:nvPr/>
          </p:nvSpPr>
          <p:spPr>
            <a:xfrm rot="5400000">
              <a:off x="414282" y="400632"/>
              <a:ext cx="484204" cy="417418"/>
            </a:xfrm>
            <a:prstGeom prst="triangl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等腰三角形 44"/>
            <p:cNvSpPr/>
            <p:nvPr/>
          </p:nvSpPr>
          <p:spPr>
            <a:xfrm rot="5400000">
              <a:off x="581357" y="563109"/>
              <a:ext cx="408004" cy="351728"/>
            </a:xfrm>
            <a:prstGeom prst="triangle">
              <a:avLst/>
            </a:prstGeom>
            <a:solidFill>
              <a:srgbClr val="2A999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矩形 45"/>
          <p:cNvSpPr/>
          <p:nvPr/>
        </p:nvSpPr>
        <p:spPr>
          <a:xfrm>
            <a:off x="1017388" y="409286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>
                <a:solidFill>
                  <a:schemeClr val="bg1"/>
                </a:solidFill>
                <a:ea typeface="微软雅黑" panose="020B0503020204020204" pitchFamily="34" charset="-122"/>
              </a:rPr>
              <a:t>旋转</a:t>
            </a:r>
            <a:endParaRPr lang="zh-CN" altLang="en-US" sz="20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6"/>
          <a:stretch>
            <a:fillRect/>
          </a:stretch>
        </p:blipFill>
        <p:spPr>
          <a:xfrm rot="10800000">
            <a:off x="2667000" y="1105988"/>
            <a:ext cx="6858000" cy="48947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94961" y="901699"/>
            <a:ext cx="5402077" cy="5407025"/>
          </a:xfrm>
          <a:prstGeom prst="rect">
            <a:avLst/>
          </a:prstGeom>
        </p:spPr>
      </p:pic>
      <p:pic>
        <p:nvPicPr>
          <p:cNvPr id="92" name="图片 9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9787989">
            <a:off x="-10930699" y="-9895296"/>
            <a:ext cx="14637691" cy="14651095"/>
          </a:xfrm>
          <a:prstGeom prst="rect">
            <a:avLst/>
          </a:prstGeom>
        </p:spPr>
      </p:pic>
      <p:pic>
        <p:nvPicPr>
          <p:cNvPr id="93" name="图片 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9048470">
            <a:off x="9916090" y="1297300"/>
            <a:ext cx="10013678" cy="10022849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459176" y="2114023"/>
            <a:ext cx="5273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谢谢观看</a:t>
            </a:r>
            <a:endParaRPr lang="zh-CN" altLang="en-US" sz="8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292080" y="4332605"/>
            <a:ext cx="17500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WebGL</a:t>
            </a:r>
            <a:r>
              <a:rPr lang="zh-CN" altLang="en-US">
                <a:solidFill>
                  <a:schemeClr val="bg1"/>
                </a:solidFill>
              </a:rPr>
              <a:t>交流群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65226"/>
            <a:ext cx="2492392" cy="3181777"/>
          </a:xfrm>
          <a:prstGeom prst="rect">
            <a:avLst/>
          </a:prstGeom>
        </p:spPr>
      </p:pic>
      <p:pic>
        <p:nvPicPr>
          <p:cNvPr id="3" name="图片 2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520" y="4707255"/>
            <a:ext cx="2189480" cy="2139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639558" y="327715"/>
            <a:ext cx="10054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3200" dirty="0">
                <a:solidFill>
                  <a:prstClr val="white"/>
                </a:solidFill>
              </a:rPr>
              <a:t>目录</a:t>
            </a:r>
            <a:endParaRPr lang="zh-CN" altLang="en-US" sz="3200" dirty="0">
              <a:solidFill>
                <a:prstClr val="white"/>
              </a:solidFill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4589375" y="2300505"/>
            <a:ext cx="3471549" cy="648512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zh-CN" altLang="en-US" sz="3600" dirty="0">
                <a:ea typeface="微软雅黑" panose="020B0503020204020204" pitchFamily="34" charset="-122"/>
              </a:rPr>
              <a:t>前言</a:t>
            </a:r>
            <a:endParaRPr lang="zh-CN" altLang="en-US" sz="3600" dirty="0">
              <a:ea typeface="微软雅黑" panose="020B0503020204020204" pitchFamily="34" charset="-122"/>
            </a:endParaRP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4589375" y="3195342"/>
            <a:ext cx="3471549" cy="648512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zh-CN" altLang="en-US" sz="3600" dirty="0">
                <a:ea typeface="微软雅黑" panose="020B0503020204020204" pitchFamily="34" charset="-122"/>
              </a:rPr>
              <a:t>模型变换</a:t>
            </a:r>
            <a:endParaRPr lang="zh-CN" altLang="en-US" sz="3600" dirty="0">
              <a:ea typeface="微软雅黑" panose="020B0503020204020204" pitchFamily="34" charset="-122"/>
            </a:endParaRP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4589375" y="4162233"/>
            <a:ext cx="3216744" cy="648512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zh-CN" altLang="en-US" sz="3600" dirty="0">
                <a:ea typeface="微软雅黑" panose="020B0503020204020204" pitchFamily="34" charset="-122"/>
              </a:rPr>
              <a:t>公式推导</a:t>
            </a:r>
            <a:endParaRPr lang="zh-CN" altLang="en-US" sz="3600" dirty="0">
              <a:ea typeface="微软雅黑" panose="020B0503020204020204" pitchFamily="34" charset="-122"/>
            </a:endParaRPr>
          </a:p>
        </p:txBody>
      </p:sp>
      <p:sp>
        <p:nvSpPr>
          <p:cNvPr id="38" name="Oval 47"/>
          <p:cNvSpPr>
            <a:spLocks noChangeAspect="1"/>
          </p:cNvSpPr>
          <p:nvPr/>
        </p:nvSpPr>
        <p:spPr>
          <a:xfrm>
            <a:off x="3581222" y="2228243"/>
            <a:ext cx="804661" cy="805334"/>
          </a:xfrm>
          <a:prstGeom prst="ellipse">
            <a:avLst/>
          </a:prstGeom>
          <a:gradFill flip="none" rotWithShape="1">
            <a:gsLst>
              <a:gs pos="87000">
                <a:srgbClr val="2A9995">
                  <a:alpha val="40000"/>
                </a:srgbClr>
              </a:gs>
              <a:gs pos="0">
                <a:srgbClr val="8EE0DC">
                  <a:alpha val="78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Oval 48"/>
          <p:cNvSpPr>
            <a:spLocks noChangeAspect="1"/>
          </p:cNvSpPr>
          <p:nvPr/>
        </p:nvSpPr>
        <p:spPr>
          <a:xfrm>
            <a:off x="3674066" y="2268108"/>
            <a:ext cx="618970" cy="619488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0" name="Oval 47"/>
          <p:cNvSpPr>
            <a:spLocks noChangeAspect="1"/>
          </p:cNvSpPr>
          <p:nvPr/>
        </p:nvSpPr>
        <p:spPr>
          <a:xfrm>
            <a:off x="3581222" y="3180570"/>
            <a:ext cx="804661" cy="805334"/>
          </a:xfrm>
          <a:prstGeom prst="ellipse">
            <a:avLst/>
          </a:prstGeom>
          <a:gradFill flip="none" rotWithShape="1">
            <a:gsLst>
              <a:gs pos="87000">
                <a:srgbClr val="2A9995">
                  <a:alpha val="40000"/>
                </a:srgbClr>
              </a:gs>
              <a:gs pos="0">
                <a:srgbClr val="8EE0DC">
                  <a:alpha val="78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Oval 48"/>
          <p:cNvSpPr>
            <a:spLocks noChangeAspect="1"/>
          </p:cNvSpPr>
          <p:nvPr/>
        </p:nvSpPr>
        <p:spPr>
          <a:xfrm>
            <a:off x="3674066" y="3248094"/>
            <a:ext cx="618970" cy="619488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2" name="Oval 47"/>
          <p:cNvSpPr>
            <a:spLocks noChangeAspect="1"/>
          </p:cNvSpPr>
          <p:nvPr/>
        </p:nvSpPr>
        <p:spPr>
          <a:xfrm>
            <a:off x="3581222" y="4083822"/>
            <a:ext cx="804661" cy="805334"/>
          </a:xfrm>
          <a:prstGeom prst="ellipse">
            <a:avLst/>
          </a:prstGeom>
          <a:gradFill flip="none" rotWithShape="1">
            <a:gsLst>
              <a:gs pos="87000">
                <a:srgbClr val="2A9995">
                  <a:alpha val="40000"/>
                </a:srgbClr>
              </a:gs>
              <a:gs pos="0">
                <a:srgbClr val="8EE0DC">
                  <a:alpha val="78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Oval 48"/>
          <p:cNvSpPr>
            <a:spLocks noChangeAspect="1"/>
          </p:cNvSpPr>
          <p:nvPr/>
        </p:nvSpPr>
        <p:spPr>
          <a:xfrm>
            <a:off x="3674066" y="4151346"/>
            <a:ext cx="618970" cy="619488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5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3"/>
          <p:cNvSpPr txBox="1">
            <a:spLocks noChangeArrowheads="1"/>
          </p:cNvSpPr>
          <p:nvPr/>
        </p:nvSpPr>
        <p:spPr bwMode="auto">
          <a:xfrm>
            <a:off x="5415418" y="3523200"/>
            <a:ext cx="3581728" cy="586957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zh-CN" altLang="en-US" sz="3200" dirty="0">
                <a:ea typeface="微软雅黑" panose="020B0503020204020204" pitchFamily="34" charset="-122"/>
              </a:rPr>
              <a:t>前言</a:t>
            </a:r>
            <a:endParaRPr lang="zh-CN" altLang="en-US" sz="3200" dirty="0">
              <a:ea typeface="微软雅黑" panose="020B0503020204020204" pitchFamily="34" charset="-122"/>
            </a:endParaRPr>
          </a:p>
        </p:txBody>
      </p:sp>
      <p:grpSp>
        <p:nvGrpSpPr>
          <p:cNvPr id="64" name="Group 1"/>
          <p:cNvGrpSpPr/>
          <p:nvPr/>
        </p:nvGrpSpPr>
        <p:grpSpPr>
          <a:xfrm>
            <a:off x="-2982769" y="3616264"/>
            <a:ext cx="6950890" cy="7035260"/>
            <a:chOff x="4297681" y="2137013"/>
            <a:chExt cx="3596640" cy="3640296"/>
          </a:xfrm>
        </p:grpSpPr>
        <p:sp>
          <p:nvSpPr>
            <p:cNvPr id="65" name="Line 699"/>
            <p:cNvSpPr>
              <a:spLocks noChangeShapeType="1"/>
            </p:cNvSpPr>
            <p:nvPr/>
          </p:nvSpPr>
          <p:spPr bwMode="auto">
            <a:xfrm flipH="1" flipV="1">
              <a:off x="6010042" y="2137013"/>
              <a:ext cx="971473" cy="229223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700"/>
            <p:cNvSpPr/>
            <p:nvPr/>
          </p:nvSpPr>
          <p:spPr bwMode="auto">
            <a:xfrm>
              <a:off x="6981517" y="2366236"/>
              <a:ext cx="912804" cy="1547262"/>
            </a:xfrm>
            <a:custGeom>
              <a:avLst/>
              <a:gdLst>
                <a:gd name="T0" fmla="*/ 669 w 669"/>
                <a:gd name="T1" fmla="*/ 1134 h 1134"/>
                <a:gd name="T2" fmla="*/ 591 w 669"/>
                <a:gd name="T3" fmla="*/ 550 h 1134"/>
                <a:gd name="T4" fmla="*/ 0 w 669"/>
                <a:gd name="T5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9" h="1134">
                  <a:moveTo>
                    <a:pt x="669" y="1134"/>
                  </a:moveTo>
                  <a:lnTo>
                    <a:pt x="591" y="55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701"/>
            <p:cNvSpPr/>
            <p:nvPr/>
          </p:nvSpPr>
          <p:spPr bwMode="auto">
            <a:xfrm>
              <a:off x="5240505" y="3913500"/>
              <a:ext cx="2653816" cy="1863809"/>
            </a:xfrm>
            <a:custGeom>
              <a:avLst/>
              <a:gdLst>
                <a:gd name="T0" fmla="*/ 0 w 1945"/>
                <a:gd name="T1" fmla="*/ 1276 h 1366"/>
                <a:gd name="T2" fmla="*/ 830 w 1945"/>
                <a:gd name="T3" fmla="*/ 1366 h 1366"/>
                <a:gd name="T4" fmla="*/ 1305 w 1945"/>
                <a:gd name="T5" fmla="*/ 1162 h 1366"/>
                <a:gd name="T6" fmla="*/ 1804 w 1945"/>
                <a:gd name="T7" fmla="*/ 737 h 1366"/>
                <a:gd name="T8" fmla="*/ 1945 w 1945"/>
                <a:gd name="T9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5" h="1366">
                  <a:moveTo>
                    <a:pt x="0" y="1276"/>
                  </a:moveTo>
                  <a:lnTo>
                    <a:pt x="830" y="1366"/>
                  </a:lnTo>
                  <a:lnTo>
                    <a:pt x="1305" y="1162"/>
                  </a:lnTo>
                  <a:lnTo>
                    <a:pt x="1804" y="737"/>
                  </a:lnTo>
                  <a:lnTo>
                    <a:pt x="1945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Line 702"/>
            <p:cNvSpPr>
              <a:spLocks noChangeShapeType="1"/>
            </p:cNvSpPr>
            <p:nvPr/>
          </p:nvSpPr>
          <p:spPr bwMode="auto">
            <a:xfrm>
              <a:off x="4440949" y="4633919"/>
              <a:ext cx="799556" cy="102059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703"/>
            <p:cNvSpPr/>
            <p:nvPr/>
          </p:nvSpPr>
          <p:spPr bwMode="auto">
            <a:xfrm>
              <a:off x="4297681" y="3149337"/>
              <a:ext cx="143268" cy="1484584"/>
            </a:xfrm>
            <a:custGeom>
              <a:avLst/>
              <a:gdLst>
                <a:gd name="T0" fmla="*/ 609 w 609"/>
                <a:gd name="T1" fmla="*/ 0 h 1611"/>
                <a:gd name="T2" fmla="*/ 592 w 609"/>
                <a:gd name="T3" fmla="*/ 5 h 1611"/>
                <a:gd name="T4" fmla="*/ 313 w 609"/>
                <a:gd name="T5" fmla="*/ 392 h 1611"/>
                <a:gd name="T6" fmla="*/ 52 w 609"/>
                <a:gd name="T7" fmla="*/ 523 h 1611"/>
                <a:gd name="T8" fmla="*/ 0 w 609"/>
                <a:gd name="T9" fmla="*/ 1132 h 1611"/>
                <a:gd name="T10" fmla="*/ 105 w 609"/>
                <a:gd name="T11" fmla="*/ 1611 h 1611"/>
                <a:gd name="connsiteX0" fmla="*/ 10000 w 10018"/>
                <a:gd name="connsiteY0" fmla="*/ 0 h 10000"/>
                <a:gd name="connsiteX1" fmla="*/ 10018 w 10018"/>
                <a:gd name="connsiteY1" fmla="*/ 1358 h 10000"/>
                <a:gd name="connsiteX2" fmla="*/ 5140 w 10018"/>
                <a:gd name="connsiteY2" fmla="*/ 2433 h 10000"/>
                <a:gd name="connsiteX3" fmla="*/ 854 w 10018"/>
                <a:gd name="connsiteY3" fmla="*/ 3246 h 10000"/>
                <a:gd name="connsiteX4" fmla="*/ 0 w 10018"/>
                <a:gd name="connsiteY4" fmla="*/ 7027 h 10000"/>
                <a:gd name="connsiteX5" fmla="*/ 1724 w 10018"/>
                <a:gd name="connsiteY5" fmla="*/ 10000 h 10000"/>
                <a:gd name="connsiteX0-1" fmla="*/ 12868 w 12868"/>
                <a:gd name="connsiteY0-2" fmla="*/ 0 h 9028"/>
                <a:gd name="connsiteX1-3" fmla="*/ 10018 w 12868"/>
                <a:gd name="connsiteY1-4" fmla="*/ 386 h 9028"/>
                <a:gd name="connsiteX2-5" fmla="*/ 5140 w 12868"/>
                <a:gd name="connsiteY2-6" fmla="*/ 1461 h 9028"/>
                <a:gd name="connsiteX3-7" fmla="*/ 854 w 12868"/>
                <a:gd name="connsiteY3-8" fmla="*/ 2274 h 9028"/>
                <a:gd name="connsiteX4-9" fmla="*/ 0 w 12868"/>
                <a:gd name="connsiteY4-10" fmla="*/ 6055 h 9028"/>
                <a:gd name="connsiteX5-11" fmla="*/ 1724 w 12868"/>
                <a:gd name="connsiteY5-12" fmla="*/ 9028 h 9028"/>
                <a:gd name="connsiteX0-13" fmla="*/ 7785 w 7785"/>
                <a:gd name="connsiteY0-14" fmla="*/ 0 h 9572"/>
                <a:gd name="connsiteX1-15" fmla="*/ 3994 w 7785"/>
                <a:gd name="connsiteY1-16" fmla="*/ 1190 h 9572"/>
                <a:gd name="connsiteX2-17" fmla="*/ 664 w 7785"/>
                <a:gd name="connsiteY2-18" fmla="*/ 2091 h 9572"/>
                <a:gd name="connsiteX3-19" fmla="*/ 0 w 7785"/>
                <a:gd name="connsiteY3-20" fmla="*/ 6279 h 9572"/>
                <a:gd name="connsiteX4-21" fmla="*/ 1340 w 7785"/>
                <a:gd name="connsiteY4-22" fmla="*/ 9572 h 9572"/>
                <a:gd name="connsiteX0-23" fmla="*/ 5130 w 5130"/>
                <a:gd name="connsiteY0-24" fmla="*/ 0 h 8757"/>
                <a:gd name="connsiteX1-25" fmla="*/ 853 w 5130"/>
                <a:gd name="connsiteY1-26" fmla="*/ 941 h 8757"/>
                <a:gd name="connsiteX2-27" fmla="*/ 0 w 5130"/>
                <a:gd name="connsiteY2-28" fmla="*/ 5317 h 8757"/>
                <a:gd name="connsiteX3-29" fmla="*/ 1721 w 5130"/>
                <a:gd name="connsiteY3-30" fmla="*/ 8757 h 8757"/>
                <a:gd name="connsiteX0-31" fmla="*/ 1663 w 3355"/>
                <a:gd name="connsiteY0-32" fmla="*/ 0 h 8925"/>
                <a:gd name="connsiteX1-33" fmla="*/ 0 w 3355"/>
                <a:gd name="connsiteY1-34" fmla="*/ 4997 h 8925"/>
                <a:gd name="connsiteX2-35" fmla="*/ 3355 w 3355"/>
                <a:gd name="connsiteY2-36" fmla="*/ 8925 h 89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3355" h="8925">
                  <a:moveTo>
                    <a:pt x="1663" y="0"/>
                  </a:moveTo>
                  <a:lnTo>
                    <a:pt x="0" y="4997"/>
                  </a:lnTo>
                  <a:lnTo>
                    <a:pt x="3355" y="8925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Line 704"/>
            <p:cNvSpPr>
              <a:spLocks noChangeShapeType="1"/>
            </p:cNvSpPr>
            <p:nvPr/>
          </p:nvSpPr>
          <p:spPr bwMode="auto">
            <a:xfrm flipH="1">
              <a:off x="5114925" y="2137013"/>
              <a:ext cx="895116" cy="29662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705"/>
            <p:cNvSpPr/>
            <p:nvPr/>
          </p:nvSpPr>
          <p:spPr bwMode="auto">
            <a:xfrm>
              <a:off x="5112461" y="2348476"/>
              <a:ext cx="1871166" cy="103615"/>
            </a:xfrm>
            <a:custGeom>
              <a:avLst/>
              <a:gdLst>
                <a:gd name="T0" fmla="*/ 0 w 1375"/>
                <a:gd name="T1" fmla="*/ 69 h 119"/>
                <a:gd name="T2" fmla="*/ 0 w 1375"/>
                <a:gd name="T3" fmla="*/ 69 h 119"/>
                <a:gd name="T4" fmla="*/ 681 w 1375"/>
                <a:gd name="T5" fmla="*/ 0 h 119"/>
                <a:gd name="T6" fmla="*/ 681 w 1375"/>
                <a:gd name="T7" fmla="*/ 0 h 119"/>
                <a:gd name="T8" fmla="*/ 1375 w 1375"/>
                <a:gd name="T9" fmla="*/ 13 h 119"/>
                <a:gd name="T10" fmla="*/ 1279 w 1375"/>
                <a:gd name="T11" fmla="*/ 119 h 119"/>
                <a:gd name="connsiteX0" fmla="*/ 0 w 10000"/>
                <a:gd name="connsiteY0" fmla="*/ 5798 h 12759"/>
                <a:gd name="connsiteX1" fmla="*/ 0 w 10000"/>
                <a:gd name="connsiteY1" fmla="*/ 5798 h 12759"/>
                <a:gd name="connsiteX2" fmla="*/ 4953 w 10000"/>
                <a:gd name="connsiteY2" fmla="*/ 0 h 12759"/>
                <a:gd name="connsiteX3" fmla="*/ 4953 w 10000"/>
                <a:gd name="connsiteY3" fmla="*/ 0 h 12759"/>
                <a:gd name="connsiteX4" fmla="*/ 10000 w 10000"/>
                <a:gd name="connsiteY4" fmla="*/ 1092 h 12759"/>
                <a:gd name="connsiteX5" fmla="*/ 9413 w 10000"/>
                <a:gd name="connsiteY5" fmla="*/ 12759 h 12759"/>
                <a:gd name="connsiteX0-1" fmla="*/ 0 w 10000"/>
                <a:gd name="connsiteY0-2" fmla="*/ 5798 h 5798"/>
                <a:gd name="connsiteX1-3" fmla="*/ 0 w 10000"/>
                <a:gd name="connsiteY1-4" fmla="*/ 5798 h 5798"/>
                <a:gd name="connsiteX2-5" fmla="*/ 4953 w 10000"/>
                <a:gd name="connsiteY2-6" fmla="*/ 0 h 5798"/>
                <a:gd name="connsiteX3-7" fmla="*/ 4953 w 10000"/>
                <a:gd name="connsiteY3-8" fmla="*/ 0 h 5798"/>
                <a:gd name="connsiteX4-9" fmla="*/ 10000 w 10000"/>
                <a:gd name="connsiteY4-10" fmla="*/ 1092 h 57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5798">
                  <a:moveTo>
                    <a:pt x="0" y="5798"/>
                  </a:moveTo>
                  <a:lnTo>
                    <a:pt x="0" y="5798"/>
                  </a:lnTo>
                  <a:lnTo>
                    <a:pt x="4953" y="0"/>
                  </a:lnTo>
                  <a:lnTo>
                    <a:pt x="4953" y="0"/>
                  </a:lnTo>
                  <a:lnTo>
                    <a:pt x="10000" y="1092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706"/>
            <p:cNvSpPr/>
            <p:nvPr/>
          </p:nvSpPr>
          <p:spPr bwMode="auto">
            <a:xfrm>
              <a:off x="4997636" y="4060857"/>
              <a:ext cx="242869" cy="1593654"/>
            </a:xfrm>
            <a:custGeom>
              <a:avLst/>
              <a:gdLst>
                <a:gd name="T0" fmla="*/ 0 w 178"/>
                <a:gd name="T1" fmla="*/ 0 h 1168"/>
                <a:gd name="T2" fmla="*/ 144 w 178"/>
                <a:gd name="T3" fmla="*/ 792 h 1168"/>
                <a:gd name="T4" fmla="*/ 178 w 178"/>
                <a:gd name="T5" fmla="*/ 1168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1168">
                  <a:moveTo>
                    <a:pt x="0" y="0"/>
                  </a:moveTo>
                  <a:lnTo>
                    <a:pt x="144" y="792"/>
                  </a:lnTo>
                  <a:lnTo>
                    <a:pt x="178" y="1168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707"/>
            <p:cNvSpPr/>
            <p:nvPr/>
          </p:nvSpPr>
          <p:spPr bwMode="auto">
            <a:xfrm>
              <a:off x="4997636" y="2442645"/>
              <a:ext cx="180104" cy="1618213"/>
            </a:xfrm>
            <a:custGeom>
              <a:avLst/>
              <a:gdLst>
                <a:gd name="T0" fmla="*/ 79 w 132"/>
                <a:gd name="T1" fmla="*/ 0 h 1186"/>
                <a:gd name="T2" fmla="*/ 132 w 132"/>
                <a:gd name="T3" fmla="*/ 368 h 1186"/>
                <a:gd name="T4" fmla="*/ 0 w 132"/>
                <a:gd name="T5" fmla="*/ 118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186">
                  <a:moveTo>
                    <a:pt x="79" y="0"/>
                  </a:moveTo>
                  <a:lnTo>
                    <a:pt x="132" y="368"/>
                  </a:lnTo>
                  <a:lnTo>
                    <a:pt x="0" y="1186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708"/>
            <p:cNvSpPr/>
            <p:nvPr/>
          </p:nvSpPr>
          <p:spPr bwMode="auto">
            <a:xfrm>
              <a:off x="5963651" y="4745799"/>
              <a:ext cx="409345" cy="1031510"/>
            </a:xfrm>
            <a:custGeom>
              <a:avLst/>
              <a:gdLst>
                <a:gd name="T0" fmla="*/ 0 w 398"/>
                <a:gd name="T1" fmla="*/ 0 h 756"/>
                <a:gd name="T2" fmla="*/ 219 w 398"/>
                <a:gd name="T3" fmla="*/ 591 h 756"/>
                <a:gd name="T4" fmla="*/ 300 w 398"/>
                <a:gd name="T5" fmla="*/ 756 h 756"/>
                <a:gd name="T6" fmla="*/ 398 w 398"/>
                <a:gd name="T7" fmla="*/ 595 h 756"/>
                <a:gd name="connsiteX0" fmla="*/ 0 w 13102"/>
                <a:gd name="connsiteY0" fmla="*/ 0 h 10000"/>
                <a:gd name="connsiteX1" fmla="*/ 5503 w 13102"/>
                <a:gd name="connsiteY1" fmla="*/ 7817 h 10000"/>
                <a:gd name="connsiteX2" fmla="*/ 7538 w 13102"/>
                <a:gd name="connsiteY2" fmla="*/ 10000 h 10000"/>
                <a:gd name="connsiteX3" fmla="*/ 13102 w 13102"/>
                <a:gd name="connsiteY3" fmla="*/ 9384 h 10000"/>
                <a:gd name="connsiteX0-1" fmla="*/ 0 w 7538"/>
                <a:gd name="connsiteY0-2" fmla="*/ 0 h 10000"/>
                <a:gd name="connsiteX1-3" fmla="*/ 5503 w 7538"/>
                <a:gd name="connsiteY1-4" fmla="*/ 7817 h 10000"/>
                <a:gd name="connsiteX2-5" fmla="*/ 7538 w 7538"/>
                <a:gd name="connsiteY2-6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538" h="10000">
                  <a:moveTo>
                    <a:pt x="0" y="0"/>
                  </a:moveTo>
                  <a:lnTo>
                    <a:pt x="5503" y="7817"/>
                  </a:lnTo>
                  <a:lnTo>
                    <a:pt x="7538" y="1000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709"/>
            <p:cNvSpPr/>
            <p:nvPr/>
          </p:nvSpPr>
          <p:spPr bwMode="auto">
            <a:xfrm>
              <a:off x="5963652" y="2348500"/>
              <a:ext cx="450260" cy="2397304"/>
            </a:xfrm>
            <a:custGeom>
              <a:avLst/>
              <a:gdLst>
                <a:gd name="T0" fmla="*/ 52 w 330"/>
                <a:gd name="T1" fmla="*/ 0 h 1757"/>
                <a:gd name="T2" fmla="*/ 330 w 330"/>
                <a:gd name="T3" fmla="*/ 664 h 1757"/>
                <a:gd name="T4" fmla="*/ 0 w 330"/>
                <a:gd name="T5" fmla="*/ 1757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1757">
                  <a:moveTo>
                    <a:pt x="52" y="0"/>
                  </a:moveTo>
                  <a:lnTo>
                    <a:pt x="330" y="664"/>
                  </a:lnTo>
                  <a:lnTo>
                    <a:pt x="0" y="1757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Line 710"/>
            <p:cNvSpPr>
              <a:spLocks noChangeShapeType="1"/>
            </p:cNvSpPr>
            <p:nvPr/>
          </p:nvSpPr>
          <p:spPr bwMode="auto">
            <a:xfrm>
              <a:off x="6010042" y="2137015"/>
              <a:ext cx="24560" cy="211488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Line 711"/>
            <p:cNvSpPr>
              <a:spLocks noChangeShapeType="1"/>
            </p:cNvSpPr>
            <p:nvPr/>
          </p:nvSpPr>
          <p:spPr bwMode="auto">
            <a:xfrm flipH="1">
              <a:off x="4368632" y="2434349"/>
              <a:ext cx="751816" cy="71507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Line 712"/>
            <p:cNvSpPr>
              <a:spLocks noChangeShapeType="1"/>
            </p:cNvSpPr>
            <p:nvPr/>
          </p:nvSpPr>
          <p:spPr bwMode="auto">
            <a:xfrm flipH="1" flipV="1">
              <a:off x="7681469" y="3816627"/>
              <a:ext cx="212851" cy="9687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Line 713"/>
            <p:cNvSpPr>
              <a:spLocks noChangeShapeType="1"/>
            </p:cNvSpPr>
            <p:nvPr/>
          </p:nvSpPr>
          <p:spPr bwMode="auto">
            <a:xfrm flipH="1" flipV="1">
              <a:off x="6981510" y="2366234"/>
              <a:ext cx="237017" cy="63173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Line 714"/>
            <p:cNvSpPr>
              <a:spLocks noChangeShapeType="1"/>
            </p:cNvSpPr>
            <p:nvPr/>
          </p:nvSpPr>
          <p:spPr bwMode="auto">
            <a:xfrm flipH="1" flipV="1">
              <a:off x="7214834" y="2997969"/>
              <a:ext cx="466634" cy="818657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Line 715"/>
            <p:cNvSpPr>
              <a:spLocks noChangeShapeType="1"/>
            </p:cNvSpPr>
            <p:nvPr/>
          </p:nvSpPr>
          <p:spPr bwMode="auto">
            <a:xfrm flipH="1" flipV="1">
              <a:off x="7681469" y="3816627"/>
              <a:ext cx="20465" cy="1102458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716"/>
            <p:cNvSpPr/>
            <p:nvPr/>
          </p:nvSpPr>
          <p:spPr bwMode="auto">
            <a:xfrm>
              <a:off x="5963652" y="4745802"/>
              <a:ext cx="1738283" cy="328828"/>
            </a:xfrm>
            <a:custGeom>
              <a:avLst/>
              <a:gdLst>
                <a:gd name="T0" fmla="*/ 0 w 1274"/>
                <a:gd name="T1" fmla="*/ 0 h 241"/>
                <a:gd name="T2" fmla="*/ 909 w 1274"/>
                <a:gd name="T3" fmla="*/ 241 h 241"/>
                <a:gd name="T4" fmla="*/ 1274 w 1274"/>
                <a:gd name="T5" fmla="*/ 12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4" h="241">
                  <a:moveTo>
                    <a:pt x="0" y="0"/>
                  </a:moveTo>
                  <a:lnTo>
                    <a:pt x="909" y="241"/>
                  </a:lnTo>
                  <a:lnTo>
                    <a:pt x="1274" y="127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Line 717"/>
            <p:cNvSpPr>
              <a:spLocks noChangeShapeType="1"/>
            </p:cNvSpPr>
            <p:nvPr/>
          </p:nvSpPr>
          <p:spPr bwMode="auto">
            <a:xfrm>
              <a:off x="4997636" y="4060859"/>
              <a:ext cx="966016" cy="684944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Line 718"/>
            <p:cNvSpPr>
              <a:spLocks noChangeShapeType="1"/>
            </p:cNvSpPr>
            <p:nvPr/>
          </p:nvSpPr>
          <p:spPr bwMode="auto">
            <a:xfrm>
              <a:off x="4368632" y="3149421"/>
              <a:ext cx="629002" cy="911438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Line 719"/>
            <p:cNvSpPr>
              <a:spLocks noChangeShapeType="1"/>
            </p:cNvSpPr>
            <p:nvPr/>
          </p:nvSpPr>
          <p:spPr bwMode="auto">
            <a:xfrm flipH="1">
              <a:off x="4368634" y="2944756"/>
              <a:ext cx="809106" cy="20466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Line 720"/>
            <p:cNvSpPr>
              <a:spLocks noChangeShapeType="1"/>
            </p:cNvSpPr>
            <p:nvPr/>
          </p:nvSpPr>
          <p:spPr bwMode="auto">
            <a:xfrm flipH="1">
              <a:off x="5177742" y="2348501"/>
              <a:ext cx="856862" cy="596256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Line 721"/>
            <p:cNvSpPr>
              <a:spLocks noChangeShapeType="1"/>
            </p:cNvSpPr>
            <p:nvPr/>
          </p:nvSpPr>
          <p:spPr bwMode="auto">
            <a:xfrm flipH="1" flipV="1">
              <a:off x="6034604" y="2348500"/>
              <a:ext cx="1180232" cy="649470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722"/>
            <p:cNvSpPr/>
            <p:nvPr/>
          </p:nvSpPr>
          <p:spPr bwMode="auto">
            <a:xfrm>
              <a:off x="7214833" y="2997968"/>
              <a:ext cx="573059" cy="798191"/>
            </a:xfrm>
            <a:custGeom>
              <a:avLst/>
              <a:gdLst>
                <a:gd name="T0" fmla="*/ 344 w 420"/>
                <a:gd name="T1" fmla="*/ 585 h 585"/>
                <a:gd name="T2" fmla="*/ 420 w 420"/>
                <a:gd name="T3" fmla="*/ 87 h 585"/>
                <a:gd name="T4" fmla="*/ 0 w 420"/>
                <a:gd name="T5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0" h="585">
                  <a:moveTo>
                    <a:pt x="344" y="585"/>
                  </a:moveTo>
                  <a:lnTo>
                    <a:pt x="420" y="8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723"/>
            <p:cNvSpPr/>
            <p:nvPr/>
          </p:nvSpPr>
          <p:spPr bwMode="auto">
            <a:xfrm>
              <a:off x="7193002" y="2997968"/>
              <a:ext cx="491195" cy="2076661"/>
            </a:xfrm>
            <a:custGeom>
              <a:avLst/>
              <a:gdLst>
                <a:gd name="T0" fmla="*/ 16 w 360"/>
                <a:gd name="T1" fmla="*/ 0 h 1522"/>
                <a:gd name="T2" fmla="*/ 0 w 360"/>
                <a:gd name="T3" fmla="*/ 729 h 1522"/>
                <a:gd name="T4" fmla="*/ 8 w 360"/>
                <a:gd name="T5" fmla="*/ 1522 h 1522"/>
                <a:gd name="T6" fmla="*/ 358 w 360"/>
                <a:gd name="T7" fmla="*/ 600 h 1522"/>
                <a:gd name="T8" fmla="*/ 360 w 360"/>
                <a:gd name="T9" fmla="*/ 585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1522">
                  <a:moveTo>
                    <a:pt x="16" y="0"/>
                  </a:moveTo>
                  <a:lnTo>
                    <a:pt x="0" y="729"/>
                  </a:lnTo>
                  <a:lnTo>
                    <a:pt x="8" y="1522"/>
                  </a:lnTo>
                  <a:lnTo>
                    <a:pt x="358" y="600"/>
                  </a:lnTo>
                  <a:lnTo>
                    <a:pt x="360" y="585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Line 724"/>
            <p:cNvSpPr>
              <a:spLocks noChangeShapeType="1"/>
            </p:cNvSpPr>
            <p:nvPr/>
          </p:nvSpPr>
          <p:spPr bwMode="auto">
            <a:xfrm flipV="1">
              <a:off x="6413914" y="2997968"/>
              <a:ext cx="800921" cy="25651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Line 725"/>
            <p:cNvSpPr>
              <a:spLocks noChangeShapeType="1"/>
            </p:cNvSpPr>
            <p:nvPr/>
          </p:nvSpPr>
          <p:spPr bwMode="auto">
            <a:xfrm flipV="1">
              <a:off x="4997634" y="3254480"/>
              <a:ext cx="1416278" cy="81729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726"/>
            <p:cNvSpPr/>
            <p:nvPr/>
          </p:nvSpPr>
          <p:spPr bwMode="auto">
            <a:xfrm>
              <a:off x="4440949" y="4071773"/>
              <a:ext cx="753165" cy="1069713"/>
            </a:xfrm>
            <a:custGeom>
              <a:avLst/>
              <a:gdLst>
                <a:gd name="T0" fmla="*/ 552 w 552"/>
                <a:gd name="T1" fmla="*/ 784 h 784"/>
                <a:gd name="T2" fmla="*/ 0 w 552"/>
                <a:gd name="T3" fmla="*/ 412 h 784"/>
                <a:gd name="T4" fmla="*/ 408 w 552"/>
                <a:gd name="T5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2" h="784">
                  <a:moveTo>
                    <a:pt x="552" y="784"/>
                  </a:moveTo>
                  <a:lnTo>
                    <a:pt x="0" y="412"/>
                  </a:lnTo>
                  <a:lnTo>
                    <a:pt x="408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Line 728"/>
            <p:cNvSpPr>
              <a:spLocks noChangeShapeType="1"/>
            </p:cNvSpPr>
            <p:nvPr/>
          </p:nvSpPr>
          <p:spPr bwMode="auto">
            <a:xfrm flipH="1">
              <a:off x="5194114" y="4745801"/>
              <a:ext cx="769538" cy="395684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729"/>
            <p:cNvSpPr/>
            <p:nvPr/>
          </p:nvSpPr>
          <p:spPr bwMode="auto">
            <a:xfrm>
              <a:off x="5963654" y="3816625"/>
              <a:ext cx="1717818" cy="929177"/>
            </a:xfrm>
            <a:custGeom>
              <a:avLst/>
              <a:gdLst>
                <a:gd name="T0" fmla="*/ 1259 w 1259"/>
                <a:gd name="T1" fmla="*/ 0 h 681"/>
                <a:gd name="T2" fmla="*/ 902 w 1259"/>
                <a:gd name="T3" fmla="*/ 140 h 681"/>
                <a:gd name="T4" fmla="*/ 0 w 1259"/>
                <a:gd name="T5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9" h="681">
                  <a:moveTo>
                    <a:pt x="1259" y="0"/>
                  </a:moveTo>
                  <a:lnTo>
                    <a:pt x="902" y="140"/>
                  </a:lnTo>
                  <a:lnTo>
                    <a:pt x="0" y="681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730"/>
            <p:cNvSpPr/>
            <p:nvPr/>
          </p:nvSpPr>
          <p:spPr bwMode="auto">
            <a:xfrm>
              <a:off x="5254151" y="5500332"/>
              <a:ext cx="1756021" cy="158273"/>
            </a:xfrm>
            <a:custGeom>
              <a:avLst/>
              <a:gdLst>
                <a:gd name="T0" fmla="*/ 1287 w 1287"/>
                <a:gd name="T1" fmla="*/ 0 h 116"/>
                <a:gd name="T2" fmla="*/ 739 w 1287"/>
                <a:gd name="T3" fmla="*/ 38 h 116"/>
                <a:gd name="T4" fmla="*/ 0 w 1287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7" h="116">
                  <a:moveTo>
                    <a:pt x="1287" y="0"/>
                  </a:moveTo>
                  <a:lnTo>
                    <a:pt x="739" y="38"/>
                  </a:lnTo>
                  <a:lnTo>
                    <a:pt x="0" y="116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731"/>
            <p:cNvSpPr/>
            <p:nvPr/>
          </p:nvSpPr>
          <p:spPr bwMode="auto">
            <a:xfrm>
              <a:off x="5194116" y="5074626"/>
              <a:ext cx="2009806" cy="477551"/>
            </a:xfrm>
            <a:custGeom>
              <a:avLst/>
              <a:gdLst>
                <a:gd name="T0" fmla="*/ 0 w 1473"/>
                <a:gd name="T1" fmla="*/ 49 h 350"/>
                <a:gd name="T2" fmla="*/ 783 w 1473"/>
                <a:gd name="T3" fmla="*/ 350 h 350"/>
                <a:gd name="T4" fmla="*/ 1473 w 1473"/>
                <a:gd name="T5" fmla="*/ 0 h 350"/>
                <a:gd name="T6" fmla="*/ 1348 w 1473"/>
                <a:gd name="T7" fmla="*/ 30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3" h="350">
                  <a:moveTo>
                    <a:pt x="0" y="49"/>
                  </a:moveTo>
                  <a:lnTo>
                    <a:pt x="783" y="350"/>
                  </a:lnTo>
                  <a:lnTo>
                    <a:pt x="1473" y="0"/>
                  </a:lnTo>
                  <a:lnTo>
                    <a:pt x="1348" y="303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Line 732"/>
            <p:cNvSpPr>
              <a:spLocks noChangeShapeType="1"/>
            </p:cNvSpPr>
            <p:nvPr/>
          </p:nvSpPr>
          <p:spPr bwMode="auto">
            <a:xfrm>
              <a:off x="6413918" y="3254481"/>
              <a:ext cx="780454" cy="753166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Line 733"/>
            <p:cNvSpPr>
              <a:spLocks noChangeShapeType="1"/>
            </p:cNvSpPr>
            <p:nvPr/>
          </p:nvSpPr>
          <p:spPr bwMode="auto">
            <a:xfrm>
              <a:off x="5177745" y="2944750"/>
              <a:ext cx="1236173" cy="30972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9" name="Group 1"/>
          <p:cNvGrpSpPr/>
          <p:nvPr/>
        </p:nvGrpSpPr>
        <p:grpSpPr>
          <a:xfrm>
            <a:off x="9290190" y="-3412530"/>
            <a:ext cx="5803619" cy="5874063"/>
            <a:chOff x="4297681" y="2137013"/>
            <a:chExt cx="3596640" cy="3640296"/>
          </a:xfrm>
        </p:grpSpPr>
        <p:sp>
          <p:nvSpPr>
            <p:cNvPr id="100" name="Line 699"/>
            <p:cNvSpPr>
              <a:spLocks noChangeShapeType="1"/>
            </p:cNvSpPr>
            <p:nvPr/>
          </p:nvSpPr>
          <p:spPr bwMode="auto">
            <a:xfrm flipH="1" flipV="1">
              <a:off x="6010042" y="2137013"/>
              <a:ext cx="971473" cy="229223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700"/>
            <p:cNvSpPr/>
            <p:nvPr/>
          </p:nvSpPr>
          <p:spPr bwMode="auto">
            <a:xfrm>
              <a:off x="6981517" y="2366236"/>
              <a:ext cx="912804" cy="1547262"/>
            </a:xfrm>
            <a:custGeom>
              <a:avLst/>
              <a:gdLst>
                <a:gd name="T0" fmla="*/ 669 w 669"/>
                <a:gd name="T1" fmla="*/ 1134 h 1134"/>
                <a:gd name="T2" fmla="*/ 591 w 669"/>
                <a:gd name="T3" fmla="*/ 550 h 1134"/>
                <a:gd name="T4" fmla="*/ 0 w 669"/>
                <a:gd name="T5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9" h="1134">
                  <a:moveTo>
                    <a:pt x="669" y="1134"/>
                  </a:moveTo>
                  <a:lnTo>
                    <a:pt x="591" y="55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701"/>
            <p:cNvSpPr/>
            <p:nvPr/>
          </p:nvSpPr>
          <p:spPr bwMode="auto">
            <a:xfrm>
              <a:off x="5240505" y="3913500"/>
              <a:ext cx="2653816" cy="1863809"/>
            </a:xfrm>
            <a:custGeom>
              <a:avLst/>
              <a:gdLst>
                <a:gd name="T0" fmla="*/ 0 w 1945"/>
                <a:gd name="T1" fmla="*/ 1276 h 1366"/>
                <a:gd name="T2" fmla="*/ 830 w 1945"/>
                <a:gd name="T3" fmla="*/ 1366 h 1366"/>
                <a:gd name="T4" fmla="*/ 1305 w 1945"/>
                <a:gd name="T5" fmla="*/ 1162 h 1366"/>
                <a:gd name="T6" fmla="*/ 1804 w 1945"/>
                <a:gd name="T7" fmla="*/ 737 h 1366"/>
                <a:gd name="T8" fmla="*/ 1945 w 1945"/>
                <a:gd name="T9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5" h="1366">
                  <a:moveTo>
                    <a:pt x="0" y="1276"/>
                  </a:moveTo>
                  <a:lnTo>
                    <a:pt x="830" y="1366"/>
                  </a:lnTo>
                  <a:lnTo>
                    <a:pt x="1305" y="1162"/>
                  </a:lnTo>
                  <a:lnTo>
                    <a:pt x="1804" y="737"/>
                  </a:lnTo>
                  <a:lnTo>
                    <a:pt x="1945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Line 702"/>
            <p:cNvSpPr>
              <a:spLocks noChangeShapeType="1"/>
            </p:cNvSpPr>
            <p:nvPr/>
          </p:nvSpPr>
          <p:spPr bwMode="auto">
            <a:xfrm>
              <a:off x="4440949" y="4633919"/>
              <a:ext cx="799556" cy="102059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703"/>
            <p:cNvSpPr/>
            <p:nvPr/>
          </p:nvSpPr>
          <p:spPr bwMode="auto">
            <a:xfrm>
              <a:off x="4297681" y="3149337"/>
              <a:ext cx="143268" cy="1484584"/>
            </a:xfrm>
            <a:custGeom>
              <a:avLst/>
              <a:gdLst>
                <a:gd name="T0" fmla="*/ 609 w 609"/>
                <a:gd name="T1" fmla="*/ 0 h 1611"/>
                <a:gd name="T2" fmla="*/ 592 w 609"/>
                <a:gd name="T3" fmla="*/ 5 h 1611"/>
                <a:gd name="T4" fmla="*/ 313 w 609"/>
                <a:gd name="T5" fmla="*/ 392 h 1611"/>
                <a:gd name="T6" fmla="*/ 52 w 609"/>
                <a:gd name="T7" fmla="*/ 523 h 1611"/>
                <a:gd name="T8" fmla="*/ 0 w 609"/>
                <a:gd name="T9" fmla="*/ 1132 h 1611"/>
                <a:gd name="T10" fmla="*/ 105 w 609"/>
                <a:gd name="T11" fmla="*/ 1611 h 1611"/>
                <a:gd name="connsiteX0" fmla="*/ 10000 w 10018"/>
                <a:gd name="connsiteY0" fmla="*/ 0 h 10000"/>
                <a:gd name="connsiteX1" fmla="*/ 10018 w 10018"/>
                <a:gd name="connsiteY1" fmla="*/ 1358 h 10000"/>
                <a:gd name="connsiteX2" fmla="*/ 5140 w 10018"/>
                <a:gd name="connsiteY2" fmla="*/ 2433 h 10000"/>
                <a:gd name="connsiteX3" fmla="*/ 854 w 10018"/>
                <a:gd name="connsiteY3" fmla="*/ 3246 h 10000"/>
                <a:gd name="connsiteX4" fmla="*/ 0 w 10018"/>
                <a:gd name="connsiteY4" fmla="*/ 7027 h 10000"/>
                <a:gd name="connsiteX5" fmla="*/ 1724 w 10018"/>
                <a:gd name="connsiteY5" fmla="*/ 10000 h 10000"/>
                <a:gd name="connsiteX0-1" fmla="*/ 12868 w 12868"/>
                <a:gd name="connsiteY0-2" fmla="*/ 0 h 9028"/>
                <a:gd name="connsiteX1-3" fmla="*/ 10018 w 12868"/>
                <a:gd name="connsiteY1-4" fmla="*/ 386 h 9028"/>
                <a:gd name="connsiteX2-5" fmla="*/ 5140 w 12868"/>
                <a:gd name="connsiteY2-6" fmla="*/ 1461 h 9028"/>
                <a:gd name="connsiteX3-7" fmla="*/ 854 w 12868"/>
                <a:gd name="connsiteY3-8" fmla="*/ 2274 h 9028"/>
                <a:gd name="connsiteX4-9" fmla="*/ 0 w 12868"/>
                <a:gd name="connsiteY4-10" fmla="*/ 6055 h 9028"/>
                <a:gd name="connsiteX5-11" fmla="*/ 1724 w 12868"/>
                <a:gd name="connsiteY5-12" fmla="*/ 9028 h 9028"/>
                <a:gd name="connsiteX0-13" fmla="*/ 7785 w 7785"/>
                <a:gd name="connsiteY0-14" fmla="*/ 0 h 9572"/>
                <a:gd name="connsiteX1-15" fmla="*/ 3994 w 7785"/>
                <a:gd name="connsiteY1-16" fmla="*/ 1190 h 9572"/>
                <a:gd name="connsiteX2-17" fmla="*/ 664 w 7785"/>
                <a:gd name="connsiteY2-18" fmla="*/ 2091 h 9572"/>
                <a:gd name="connsiteX3-19" fmla="*/ 0 w 7785"/>
                <a:gd name="connsiteY3-20" fmla="*/ 6279 h 9572"/>
                <a:gd name="connsiteX4-21" fmla="*/ 1340 w 7785"/>
                <a:gd name="connsiteY4-22" fmla="*/ 9572 h 9572"/>
                <a:gd name="connsiteX0-23" fmla="*/ 5130 w 5130"/>
                <a:gd name="connsiteY0-24" fmla="*/ 0 h 8757"/>
                <a:gd name="connsiteX1-25" fmla="*/ 853 w 5130"/>
                <a:gd name="connsiteY1-26" fmla="*/ 941 h 8757"/>
                <a:gd name="connsiteX2-27" fmla="*/ 0 w 5130"/>
                <a:gd name="connsiteY2-28" fmla="*/ 5317 h 8757"/>
                <a:gd name="connsiteX3-29" fmla="*/ 1721 w 5130"/>
                <a:gd name="connsiteY3-30" fmla="*/ 8757 h 8757"/>
                <a:gd name="connsiteX0-31" fmla="*/ 1663 w 3355"/>
                <a:gd name="connsiteY0-32" fmla="*/ 0 h 8925"/>
                <a:gd name="connsiteX1-33" fmla="*/ 0 w 3355"/>
                <a:gd name="connsiteY1-34" fmla="*/ 4997 h 8925"/>
                <a:gd name="connsiteX2-35" fmla="*/ 3355 w 3355"/>
                <a:gd name="connsiteY2-36" fmla="*/ 8925 h 89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3355" h="8925">
                  <a:moveTo>
                    <a:pt x="1663" y="0"/>
                  </a:moveTo>
                  <a:lnTo>
                    <a:pt x="0" y="4997"/>
                  </a:lnTo>
                  <a:lnTo>
                    <a:pt x="3355" y="8925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Line 704"/>
            <p:cNvSpPr>
              <a:spLocks noChangeShapeType="1"/>
            </p:cNvSpPr>
            <p:nvPr/>
          </p:nvSpPr>
          <p:spPr bwMode="auto">
            <a:xfrm flipH="1">
              <a:off x="5114925" y="2137013"/>
              <a:ext cx="895116" cy="29662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705"/>
            <p:cNvSpPr/>
            <p:nvPr/>
          </p:nvSpPr>
          <p:spPr bwMode="auto">
            <a:xfrm>
              <a:off x="5114925" y="2340343"/>
              <a:ext cx="1871166" cy="103615"/>
            </a:xfrm>
            <a:custGeom>
              <a:avLst/>
              <a:gdLst>
                <a:gd name="T0" fmla="*/ 0 w 1375"/>
                <a:gd name="T1" fmla="*/ 69 h 119"/>
                <a:gd name="T2" fmla="*/ 0 w 1375"/>
                <a:gd name="T3" fmla="*/ 69 h 119"/>
                <a:gd name="T4" fmla="*/ 681 w 1375"/>
                <a:gd name="T5" fmla="*/ 0 h 119"/>
                <a:gd name="T6" fmla="*/ 681 w 1375"/>
                <a:gd name="T7" fmla="*/ 0 h 119"/>
                <a:gd name="T8" fmla="*/ 1375 w 1375"/>
                <a:gd name="T9" fmla="*/ 13 h 119"/>
                <a:gd name="T10" fmla="*/ 1279 w 1375"/>
                <a:gd name="T11" fmla="*/ 119 h 119"/>
                <a:gd name="connsiteX0" fmla="*/ 0 w 10000"/>
                <a:gd name="connsiteY0" fmla="*/ 5798 h 12759"/>
                <a:gd name="connsiteX1" fmla="*/ 0 w 10000"/>
                <a:gd name="connsiteY1" fmla="*/ 5798 h 12759"/>
                <a:gd name="connsiteX2" fmla="*/ 4953 w 10000"/>
                <a:gd name="connsiteY2" fmla="*/ 0 h 12759"/>
                <a:gd name="connsiteX3" fmla="*/ 4953 w 10000"/>
                <a:gd name="connsiteY3" fmla="*/ 0 h 12759"/>
                <a:gd name="connsiteX4" fmla="*/ 10000 w 10000"/>
                <a:gd name="connsiteY4" fmla="*/ 1092 h 12759"/>
                <a:gd name="connsiteX5" fmla="*/ 9413 w 10000"/>
                <a:gd name="connsiteY5" fmla="*/ 12759 h 12759"/>
                <a:gd name="connsiteX0-1" fmla="*/ 0 w 10000"/>
                <a:gd name="connsiteY0-2" fmla="*/ 5798 h 5798"/>
                <a:gd name="connsiteX1-3" fmla="*/ 0 w 10000"/>
                <a:gd name="connsiteY1-4" fmla="*/ 5798 h 5798"/>
                <a:gd name="connsiteX2-5" fmla="*/ 4953 w 10000"/>
                <a:gd name="connsiteY2-6" fmla="*/ 0 h 5798"/>
                <a:gd name="connsiteX3-7" fmla="*/ 4953 w 10000"/>
                <a:gd name="connsiteY3-8" fmla="*/ 0 h 5798"/>
                <a:gd name="connsiteX4-9" fmla="*/ 10000 w 10000"/>
                <a:gd name="connsiteY4-10" fmla="*/ 1092 h 57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5798">
                  <a:moveTo>
                    <a:pt x="0" y="5798"/>
                  </a:moveTo>
                  <a:lnTo>
                    <a:pt x="0" y="5798"/>
                  </a:lnTo>
                  <a:lnTo>
                    <a:pt x="4953" y="0"/>
                  </a:lnTo>
                  <a:lnTo>
                    <a:pt x="4953" y="0"/>
                  </a:lnTo>
                  <a:lnTo>
                    <a:pt x="10000" y="1092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706"/>
            <p:cNvSpPr/>
            <p:nvPr/>
          </p:nvSpPr>
          <p:spPr bwMode="auto">
            <a:xfrm>
              <a:off x="4997636" y="4060857"/>
              <a:ext cx="242869" cy="1593654"/>
            </a:xfrm>
            <a:custGeom>
              <a:avLst/>
              <a:gdLst>
                <a:gd name="T0" fmla="*/ 0 w 178"/>
                <a:gd name="T1" fmla="*/ 0 h 1168"/>
                <a:gd name="T2" fmla="*/ 144 w 178"/>
                <a:gd name="T3" fmla="*/ 792 h 1168"/>
                <a:gd name="T4" fmla="*/ 178 w 178"/>
                <a:gd name="T5" fmla="*/ 1168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1168">
                  <a:moveTo>
                    <a:pt x="0" y="0"/>
                  </a:moveTo>
                  <a:lnTo>
                    <a:pt x="144" y="792"/>
                  </a:lnTo>
                  <a:lnTo>
                    <a:pt x="178" y="1168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707"/>
            <p:cNvSpPr/>
            <p:nvPr/>
          </p:nvSpPr>
          <p:spPr bwMode="auto">
            <a:xfrm>
              <a:off x="4997636" y="2442645"/>
              <a:ext cx="180104" cy="1618213"/>
            </a:xfrm>
            <a:custGeom>
              <a:avLst/>
              <a:gdLst>
                <a:gd name="T0" fmla="*/ 79 w 132"/>
                <a:gd name="T1" fmla="*/ 0 h 1186"/>
                <a:gd name="T2" fmla="*/ 132 w 132"/>
                <a:gd name="T3" fmla="*/ 368 h 1186"/>
                <a:gd name="T4" fmla="*/ 0 w 132"/>
                <a:gd name="T5" fmla="*/ 118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186">
                  <a:moveTo>
                    <a:pt x="79" y="0"/>
                  </a:moveTo>
                  <a:lnTo>
                    <a:pt x="132" y="368"/>
                  </a:lnTo>
                  <a:lnTo>
                    <a:pt x="0" y="1186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708"/>
            <p:cNvSpPr/>
            <p:nvPr/>
          </p:nvSpPr>
          <p:spPr bwMode="auto">
            <a:xfrm>
              <a:off x="5963651" y="4745799"/>
              <a:ext cx="409345" cy="1031510"/>
            </a:xfrm>
            <a:custGeom>
              <a:avLst/>
              <a:gdLst>
                <a:gd name="T0" fmla="*/ 0 w 398"/>
                <a:gd name="T1" fmla="*/ 0 h 756"/>
                <a:gd name="T2" fmla="*/ 219 w 398"/>
                <a:gd name="T3" fmla="*/ 591 h 756"/>
                <a:gd name="T4" fmla="*/ 300 w 398"/>
                <a:gd name="T5" fmla="*/ 756 h 756"/>
                <a:gd name="T6" fmla="*/ 398 w 398"/>
                <a:gd name="T7" fmla="*/ 595 h 756"/>
                <a:gd name="connsiteX0" fmla="*/ 0 w 13102"/>
                <a:gd name="connsiteY0" fmla="*/ 0 h 10000"/>
                <a:gd name="connsiteX1" fmla="*/ 5503 w 13102"/>
                <a:gd name="connsiteY1" fmla="*/ 7817 h 10000"/>
                <a:gd name="connsiteX2" fmla="*/ 7538 w 13102"/>
                <a:gd name="connsiteY2" fmla="*/ 10000 h 10000"/>
                <a:gd name="connsiteX3" fmla="*/ 13102 w 13102"/>
                <a:gd name="connsiteY3" fmla="*/ 9384 h 10000"/>
                <a:gd name="connsiteX0-1" fmla="*/ 0 w 7538"/>
                <a:gd name="connsiteY0-2" fmla="*/ 0 h 10000"/>
                <a:gd name="connsiteX1-3" fmla="*/ 5503 w 7538"/>
                <a:gd name="connsiteY1-4" fmla="*/ 7817 h 10000"/>
                <a:gd name="connsiteX2-5" fmla="*/ 7538 w 7538"/>
                <a:gd name="connsiteY2-6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538" h="10000">
                  <a:moveTo>
                    <a:pt x="0" y="0"/>
                  </a:moveTo>
                  <a:lnTo>
                    <a:pt x="5503" y="7817"/>
                  </a:lnTo>
                  <a:lnTo>
                    <a:pt x="7538" y="1000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709"/>
            <p:cNvSpPr/>
            <p:nvPr/>
          </p:nvSpPr>
          <p:spPr bwMode="auto">
            <a:xfrm>
              <a:off x="5963652" y="2348500"/>
              <a:ext cx="450260" cy="2397304"/>
            </a:xfrm>
            <a:custGeom>
              <a:avLst/>
              <a:gdLst>
                <a:gd name="T0" fmla="*/ 52 w 330"/>
                <a:gd name="T1" fmla="*/ 0 h 1757"/>
                <a:gd name="T2" fmla="*/ 330 w 330"/>
                <a:gd name="T3" fmla="*/ 664 h 1757"/>
                <a:gd name="T4" fmla="*/ 0 w 330"/>
                <a:gd name="T5" fmla="*/ 1757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1757">
                  <a:moveTo>
                    <a:pt x="52" y="0"/>
                  </a:moveTo>
                  <a:lnTo>
                    <a:pt x="330" y="664"/>
                  </a:lnTo>
                  <a:lnTo>
                    <a:pt x="0" y="1757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Line 710"/>
            <p:cNvSpPr>
              <a:spLocks noChangeShapeType="1"/>
            </p:cNvSpPr>
            <p:nvPr/>
          </p:nvSpPr>
          <p:spPr bwMode="auto">
            <a:xfrm>
              <a:off x="6010042" y="2137015"/>
              <a:ext cx="24560" cy="211488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Line 711"/>
            <p:cNvSpPr>
              <a:spLocks noChangeShapeType="1"/>
            </p:cNvSpPr>
            <p:nvPr/>
          </p:nvSpPr>
          <p:spPr bwMode="auto">
            <a:xfrm flipH="1">
              <a:off x="4368632" y="2434349"/>
              <a:ext cx="751816" cy="71507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Line 712"/>
            <p:cNvSpPr>
              <a:spLocks noChangeShapeType="1"/>
            </p:cNvSpPr>
            <p:nvPr/>
          </p:nvSpPr>
          <p:spPr bwMode="auto">
            <a:xfrm flipH="1" flipV="1">
              <a:off x="7681469" y="3816627"/>
              <a:ext cx="212851" cy="9687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Line 713"/>
            <p:cNvSpPr>
              <a:spLocks noChangeShapeType="1"/>
            </p:cNvSpPr>
            <p:nvPr/>
          </p:nvSpPr>
          <p:spPr bwMode="auto">
            <a:xfrm flipH="1" flipV="1">
              <a:off x="6972417" y="2367473"/>
              <a:ext cx="242415" cy="630496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Line 714"/>
            <p:cNvSpPr>
              <a:spLocks noChangeShapeType="1"/>
            </p:cNvSpPr>
            <p:nvPr/>
          </p:nvSpPr>
          <p:spPr bwMode="auto">
            <a:xfrm flipH="1" flipV="1">
              <a:off x="7214834" y="2997969"/>
              <a:ext cx="466634" cy="818657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Line 715"/>
            <p:cNvSpPr>
              <a:spLocks noChangeShapeType="1"/>
            </p:cNvSpPr>
            <p:nvPr/>
          </p:nvSpPr>
          <p:spPr bwMode="auto">
            <a:xfrm flipH="1" flipV="1">
              <a:off x="7681469" y="3816627"/>
              <a:ext cx="20465" cy="1102458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716"/>
            <p:cNvSpPr/>
            <p:nvPr/>
          </p:nvSpPr>
          <p:spPr bwMode="auto">
            <a:xfrm>
              <a:off x="5963652" y="4745802"/>
              <a:ext cx="1738283" cy="328828"/>
            </a:xfrm>
            <a:custGeom>
              <a:avLst/>
              <a:gdLst>
                <a:gd name="T0" fmla="*/ 0 w 1274"/>
                <a:gd name="T1" fmla="*/ 0 h 241"/>
                <a:gd name="T2" fmla="*/ 909 w 1274"/>
                <a:gd name="T3" fmla="*/ 241 h 241"/>
                <a:gd name="T4" fmla="*/ 1274 w 1274"/>
                <a:gd name="T5" fmla="*/ 12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4" h="241">
                  <a:moveTo>
                    <a:pt x="0" y="0"/>
                  </a:moveTo>
                  <a:lnTo>
                    <a:pt x="909" y="241"/>
                  </a:lnTo>
                  <a:lnTo>
                    <a:pt x="1274" y="127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Line 717"/>
            <p:cNvSpPr>
              <a:spLocks noChangeShapeType="1"/>
            </p:cNvSpPr>
            <p:nvPr/>
          </p:nvSpPr>
          <p:spPr bwMode="auto">
            <a:xfrm>
              <a:off x="4997636" y="4060859"/>
              <a:ext cx="966016" cy="684944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Line 718"/>
            <p:cNvSpPr>
              <a:spLocks noChangeShapeType="1"/>
            </p:cNvSpPr>
            <p:nvPr/>
          </p:nvSpPr>
          <p:spPr bwMode="auto">
            <a:xfrm>
              <a:off x="4368632" y="3149421"/>
              <a:ext cx="629002" cy="911438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Line 719"/>
            <p:cNvSpPr>
              <a:spLocks noChangeShapeType="1"/>
            </p:cNvSpPr>
            <p:nvPr/>
          </p:nvSpPr>
          <p:spPr bwMode="auto">
            <a:xfrm flipH="1">
              <a:off x="4368634" y="2944756"/>
              <a:ext cx="809106" cy="20466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Line 720"/>
            <p:cNvSpPr>
              <a:spLocks noChangeShapeType="1"/>
            </p:cNvSpPr>
            <p:nvPr/>
          </p:nvSpPr>
          <p:spPr bwMode="auto">
            <a:xfrm flipH="1">
              <a:off x="5177742" y="2348501"/>
              <a:ext cx="856862" cy="596256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Line 721"/>
            <p:cNvSpPr>
              <a:spLocks noChangeShapeType="1"/>
            </p:cNvSpPr>
            <p:nvPr/>
          </p:nvSpPr>
          <p:spPr bwMode="auto">
            <a:xfrm flipH="1" flipV="1">
              <a:off x="6034604" y="2348500"/>
              <a:ext cx="1180232" cy="649470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722"/>
            <p:cNvSpPr/>
            <p:nvPr/>
          </p:nvSpPr>
          <p:spPr bwMode="auto">
            <a:xfrm>
              <a:off x="7214833" y="2997968"/>
              <a:ext cx="573059" cy="798191"/>
            </a:xfrm>
            <a:custGeom>
              <a:avLst/>
              <a:gdLst>
                <a:gd name="T0" fmla="*/ 344 w 420"/>
                <a:gd name="T1" fmla="*/ 585 h 585"/>
                <a:gd name="T2" fmla="*/ 420 w 420"/>
                <a:gd name="T3" fmla="*/ 87 h 585"/>
                <a:gd name="T4" fmla="*/ 0 w 420"/>
                <a:gd name="T5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0" h="585">
                  <a:moveTo>
                    <a:pt x="344" y="585"/>
                  </a:moveTo>
                  <a:lnTo>
                    <a:pt x="420" y="8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723"/>
            <p:cNvSpPr/>
            <p:nvPr/>
          </p:nvSpPr>
          <p:spPr bwMode="auto">
            <a:xfrm>
              <a:off x="7193002" y="2997968"/>
              <a:ext cx="491195" cy="2076661"/>
            </a:xfrm>
            <a:custGeom>
              <a:avLst/>
              <a:gdLst>
                <a:gd name="T0" fmla="*/ 16 w 360"/>
                <a:gd name="T1" fmla="*/ 0 h 1522"/>
                <a:gd name="T2" fmla="*/ 0 w 360"/>
                <a:gd name="T3" fmla="*/ 729 h 1522"/>
                <a:gd name="T4" fmla="*/ 8 w 360"/>
                <a:gd name="T5" fmla="*/ 1522 h 1522"/>
                <a:gd name="T6" fmla="*/ 358 w 360"/>
                <a:gd name="T7" fmla="*/ 600 h 1522"/>
                <a:gd name="T8" fmla="*/ 360 w 360"/>
                <a:gd name="T9" fmla="*/ 585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1522">
                  <a:moveTo>
                    <a:pt x="16" y="0"/>
                  </a:moveTo>
                  <a:lnTo>
                    <a:pt x="0" y="729"/>
                  </a:lnTo>
                  <a:lnTo>
                    <a:pt x="8" y="1522"/>
                  </a:lnTo>
                  <a:lnTo>
                    <a:pt x="358" y="600"/>
                  </a:lnTo>
                  <a:lnTo>
                    <a:pt x="360" y="585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Line 724"/>
            <p:cNvSpPr>
              <a:spLocks noChangeShapeType="1"/>
            </p:cNvSpPr>
            <p:nvPr/>
          </p:nvSpPr>
          <p:spPr bwMode="auto">
            <a:xfrm flipV="1">
              <a:off x="6413914" y="2997968"/>
              <a:ext cx="800921" cy="25651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Line 725"/>
            <p:cNvSpPr>
              <a:spLocks noChangeShapeType="1"/>
            </p:cNvSpPr>
            <p:nvPr/>
          </p:nvSpPr>
          <p:spPr bwMode="auto">
            <a:xfrm flipV="1">
              <a:off x="4997634" y="3254480"/>
              <a:ext cx="1416278" cy="81729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726"/>
            <p:cNvSpPr/>
            <p:nvPr/>
          </p:nvSpPr>
          <p:spPr bwMode="auto">
            <a:xfrm>
              <a:off x="4440949" y="4071773"/>
              <a:ext cx="753165" cy="1069713"/>
            </a:xfrm>
            <a:custGeom>
              <a:avLst/>
              <a:gdLst>
                <a:gd name="T0" fmla="*/ 552 w 552"/>
                <a:gd name="T1" fmla="*/ 784 h 784"/>
                <a:gd name="T2" fmla="*/ 0 w 552"/>
                <a:gd name="T3" fmla="*/ 412 h 784"/>
                <a:gd name="T4" fmla="*/ 408 w 552"/>
                <a:gd name="T5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2" h="784">
                  <a:moveTo>
                    <a:pt x="552" y="784"/>
                  </a:moveTo>
                  <a:lnTo>
                    <a:pt x="0" y="412"/>
                  </a:lnTo>
                  <a:lnTo>
                    <a:pt x="408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Line 728"/>
            <p:cNvSpPr>
              <a:spLocks noChangeShapeType="1"/>
            </p:cNvSpPr>
            <p:nvPr/>
          </p:nvSpPr>
          <p:spPr bwMode="auto">
            <a:xfrm flipH="1">
              <a:off x="5194114" y="4745801"/>
              <a:ext cx="769538" cy="395684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729"/>
            <p:cNvSpPr/>
            <p:nvPr/>
          </p:nvSpPr>
          <p:spPr bwMode="auto">
            <a:xfrm>
              <a:off x="5963654" y="3816625"/>
              <a:ext cx="1717818" cy="929177"/>
            </a:xfrm>
            <a:custGeom>
              <a:avLst/>
              <a:gdLst>
                <a:gd name="T0" fmla="*/ 1259 w 1259"/>
                <a:gd name="T1" fmla="*/ 0 h 681"/>
                <a:gd name="T2" fmla="*/ 902 w 1259"/>
                <a:gd name="T3" fmla="*/ 140 h 681"/>
                <a:gd name="T4" fmla="*/ 0 w 1259"/>
                <a:gd name="T5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9" h="681">
                  <a:moveTo>
                    <a:pt x="1259" y="0"/>
                  </a:moveTo>
                  <a:lnTo>
                    <a:pt x="902" y="140"/>
                  </a:lnTo>
                  <a:lnTo>
                    <a:pt x="0" y="681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730"/>
            <p:cNvSpPr/>
            <p:nvPr/>
          </p:nvSpPr>
          <p:spPr bwMode="auto">
            <a:xfrm>
              <a:off x="5254151" y="5500332"/>
              <a:ext cx="1756021" cy="158273"/>
            </a:xfrm>
            <a:custGeom>
              <a:avLst/>
              <a:gdLst>
                <a:gd name="T0" fmla="*/ 1287 w 1287"/>
                <a:gd name="T1" fmla="*/ 0 h 116"/>
                <a:gd name="T2" fmla="*/ 739 w 1287"/>
                <a:gd name="T3" fmla="*/ 38 h 116"/>
                <a:gd name="T4" fmla="*/ 0 w 1287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7" h="116">
                  <a:moveTo>
                    <a:pt x="1287" y="0"/>
                  </a:moveTo>
                  <a:lnTo>
                    <a:pt x="739" y="38"/>
                  </a:lnTo>
                  <a:lnTo>
                    <a:pt x="0" y="116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731"/>
            <p:cNvSpPr/>
            <p:nvPr/>
          </p:nvSpPr>
          <p:spPr bwMode="auto">
            <a:xfrm>
              <a:off x="5194116" y="5074626"/>
              <a:ext cx="2009806" cy="477551"/>
            </a:xfrm>
            <a:custGeom>
              <a:avLst/>
              <a:gdLst>
                <a:gd name="T0" fmla="*/ 0 w 1473"/>
                <a:gd name="T1" fmla="*/ 49 h 350"/>
                <a:gd name="T2" fmla="*/ 783 w 1473"/>
                <a:gd name="T3" fmla="*/ 350 h 350"/>
                <a:gd name="T4" fmla="*/ 1473 w 1473"/>
                <a:gd name="T5" fmla="*/ 0 h 350"/>
                <a:gd name="T6" fmla="*/ 1348 w 1473"/>
                <a:gd name="T7" fmla="*/ 30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3" h="350">
                  <a:moveTo>
                    <a:pt x="0" y="49"/>
                  </a:moveTo>
                  <a:lnTo>
                    <a:pt x="783" y="350"/>
                  </a:lnTo>
                  <a:lnTo>
                    <a:pt x="1473" y="0"/>
                  </a:lnTo>
                  <a:lnTo>
                    <a:pt x="1348" y="303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Line 732"/>
            <p:cNvSpPr>
              <a:spLocks noChangeShapeType="1"/>
            </p:cNvSpPr>
            <p:nvPr/>
          </p:nvSpPr>
          <p:spPr bwMode="auto">
            <a:xfrm>
              <a:off x="6413918" y="3254481"/>
              <a:ext cx="780454" cy="753166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Line 733"/>
            <p:cNvSpPr>
              <a:spLocks noChangeShapeType="1"/>
            </p:cNvSpPr>
            <p:nvPr/>
          </p:nvSpPr>
          <p:spPr bwMode="auto">
            <a:xfrm>
              <a:off x="5177745" y="2944750"/>
              <a:ext cx="1236173" cy="30972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833853" y="2609775"/>
            <a:ext cx="3784653" cy="771623"/>
            <a:chOff x="2553195" y="2109078"/>
            <a:chExt cx="3784653" cy="771623"/>
          </a:xfrm>
        </p:grpSpPr>
        <p:sp>
          <p:nvSpPr>
            <p:cNvPr id="54" name="Rectangle 1"/>
            <p:cNvSpPr/>
            <p:nvPr/>
          </p:nvSpPr>
          <p:spPr>
            <a:xfrm>
              <a:off x="2553195" y="2115243"/>
              <a:ext cx="3784653" cy="759293"/>
            </a:xfrm>
            <a:prstGeom prst="rect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7" name="Rectangle 3"/>
            <p:cNvSpPr txBox="1">
              <a:spLocks noChangeArrowheads="1"/>
            </p:cNvSpPr>
            <p:nvPr/>
          </p:nvSpPr>
          <p:spPr bwMode="auto">
            <a:xfrm>
              <a:off x="5134760" y="2109078"/>
              <a:ext cx="774482" cy="771623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dist"/>
              <a:r>
                <a:rPr lang="en-US" altLang="ko-KR">
                  <a:solidFill>
                    <a:prstClr val="white"/>
                  </a:solidFill>
                  <a:effectLst/>
                  <a:latin typeface="Calibri" panose="020F0502020204030204" pitchFamily="34" charset="0"/>
                </a:rPr>
                <a:t>01</a:t>
              </a:r>
              <a:endParaRPr lang="en-US" altLang="ko-KR">
                <a:solidFill>
                  <a:prstClr val="white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58" name="Rectangle 3"/>
            <p:cNvSpPr txBox="1">
              <a:spLocks noChangeArrowheads="1"/>
            </p:cNvSpPr>
            <p:nvPr/>
          </p:nvSpPr>
          <p:spPr bwMode="auto">
            <a:xfrm>
              <a:off x="2730285" y="2309133"/>
              <a:ext cx="2475673" cy="371513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r"/>
              <a:r>
                <a:rPr lang="en-US" altLang="ko-KR" sz="900" b="0" dirty="0">
                  <a:solidFill>
                    <a:prstClr val="white"/>
                  </a:solidFill>
                  <a:effectLst/>
                  <a:latin typeface="Calibri" panose="020F0502020204030204" pitchFamily="34" charset="0"/>
                </a:rPr>
                <a:t>Lorem Ipsum is simply dummy text of the printing and typesetting industry </a:t>
              </a:r>
              <a:endParaRPr lang="en-US" altLang="ko-KR" sz="900" b="0" dirty="0">
                <a:solidFill>
                  <a:prstClr val="white"/>
                </a:solidFill>
                <a:effectLst/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321075" y="5406052"/>
            <a:ext cx="11549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想起自己上半年，捏的一个陶器，每个陶器都有一个自己的坐标，我可以任意把这个泥团捏成想要的样子，变大、变小、旋转等等。这就是我们这节课要介绍的模型矩阵。另外大家猜猜哪个是我的杰作。（得意）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0872" y="232656"/>
            <a:ext cx="513548" cy="575736"/>
            <a:chOff x="447675" y="367239"/>
            <a:chExt cx="513548" cy="575736"/>
          </a:xfrm>
        </p:grpSpPr>
        <p:sp>
          <p:nvSpPr>
            <p:cNvPr id="30" name="等腰三角形 29"/>
            <p:cNvSpPr/>
            <p:nvPr/>
          </p:nvSpPr>
          <p:spPr>
            <a:xfrm rot="5400000">
              <a:off x="414282" y="400632"/>
              <a:ext cx="484204" cy="417418"/>
            </a:xfrm>
            <a:prstGeom prst="triangl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等腰三角形 30"/>
            <p:cNvSpPr/>
            <p:nvPr/>
          </p:nvSpPr>
          <p:spPr>
            <a:xfrm rot="5400000">
              <a:off x="581357" y="563109"/>
              <a:ext cx="408004" cy="351728"/>
            </a:xfrm>
            <a:prstGeom prst="triangle">
              <a:avLst/>
            </a:prstGeom>
            <a:solidFill>
              <a:srgbClr val="2A999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1022496" y="387834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70000"/>
                      </a:schemeClr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前言</a:t>
            </a:r>
            <a:endParaRPr lang="zh-CN" altLang="en-US" sz="1200" dirty="0">
              <a:gradFill>
                <a:gsLst>
                  <a:gs pos="0">
                    <a:schemeClr val="bg1"/>
                  </a:gs>
                  <a:gs pos="100000">
                    <a:schemeClr val="bg1">
                      <a:alpha val="70000"/>
                    </a:schemeClr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1" y="964868"/>
            <a:ext cx="5878285" cy="38796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3"/>
          <p:cNvSpPr txBox="1">
            <a:spLocks noChangeArrowheads="1"/>
          </p:cNvSpPr>
          <p:nvPr/>
        </p:nvSpPr>
        <p:spPr bwMode="auto">
          <a:xfrm>
            <a:off x="5134760" y="3022503"/>
            <a:ext cx="2569739" cy="586957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zh-CN" altLang="en-US" sz="3200" dirty="0">
                <a:ea typeface="微软雅黑" panose="020B0503020204020204" pitchFamily="34" charset="-122"/>
              </a:rPr>
              <a:t>模型变换</a:t>
            </a:r>
            <a:endParaRPr lang="zh-CN" altLang="en-US" sz="3200" dirty="0">
              <a:ea typeface="微软雅黑" panose="020B0503020204020204" pitchFamily="34" charset="-122"/>
            </a:endParaRPr>
          </a:p>
        </p:txBody>
      </p:sp>
      <p:grpSp>
        <p:nvGrpSpPr>
          <p:cNvPr id="64" name="Group 1"/>
          <p:cNvGrpSpPr/>
          <p:nvPr/>
        </p:nvGrpSpPr>
        <p:grpSpPr>
          <a:xfrm>
            <a:off x="-2982769" y="3616264"/>
            <a:ext cx="6950890" cy="7035260"/>
            <a:chOff x="4297681" y="2137013"/>
            <a:chExt cx="3596640" cy="3640296"/>
          </a:xfrm>
        </p:grpSpPr>
        <p:sp>
          <p:nvSpPr>
            <p:cNvPr id="65" name="Line 699"/>
            <p:cNvSpPr>
              <a:spLocks noChangeShapeType="1"/>
            </p:cNvSpPr>
            <p:nvPr/>
          </p:nvSpPr>
          <p:spPr bwMode="auto">
            <a:xfrm flipH="1" flipV="1">
              <a:off x="6010042" y="2137013"/>
              <a:ext cx="971473" cy="229223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700"/>
            <p:cNvSpPr/>
            <p:nvPr/>
          </p:nvSpPr>
          <p:spPr bwMode="auto">
            <a:xfrm>
              <a:off x="6981517" y="2366236"/>
              <a:ext cx="912804" cy="1547262"/>
            </a:xfrm>
            <a:custGeom>
              <a:avLst/>
              <a:gdLst>
                <a:gd name="T0" fmla="*/ 669 w 669"/>
                <a:gd name="T1" fmla="*/ 1134 h 1134"/>
                <a:gd name="T2" fmla="*/ 591 w 669"/>
                <a:gd name="T3" fmla="*/ 550 h 1134"/>
                <a:gd name="T4" fmla="*/ 0 w 669"/>
                <a:gd name="T5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9" h="1134">
                  <a:moveTo>
                    <a:pt x="669" y="1134"/>
                  </a:moveTo>
                  <a:lnTo>
                    <a:pt x="591" y="55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701"/>
            <p:cNvSpPr/>
            <p:nvPr/>
          </p:nvSpPr>
          <p:spPr bwMode="auto">
            <a:xfrm>
              <a:off x="5240505" y="3913500"/>
              <a:ext cx="2653816" cy="1863809"/>
            </a:xfrm>
            <a:custGeom>
              <a:avLst/>
              <a:gdLst>
                <a:gd name="T0" fmla="*/ 0 w 1945"/>
                <a:gd name="T1" fmla="*/ 1276 h 1366"/>
                <a:gd name="T2" fmla="*/ 830 w 1945"/>
                <a:gd name="T3" fmla="*/ 1366 h 1366"/>
                <a:gd name="T4" fmla="*/ 1305 w 1945"/>
                <a:gd name="T5" fmla="*/ 1162 h 1366"/>
                <a:gd name="T6" fmla="*/ 1804 w 1945"/>
                <a:gd name="T7" fmla="*/ 737 h 1366"/>
                <a:gd name="T8" fmla="*/ 1945 w 1945"/>
                <a:gd name="T9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5" h="1366">
                  <a:moveTo>
                    <a:pt x="0" y="1276"/>
                  </a:moveTo>
                  <a:lnTo>
                    <a:pt x="830" y="1366"/>
                  </a:lnTo>
                  <a:lnTo>
                    <a:pt x="1305" y="1162"/>
                  </a:lnTo>
                  <a:lnTo>
                    <a:pt x="1804" y="737"/>
                  </a:lnTo>
                  <a:lnTo>
                    <a:pt x="1945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Line 702"/>
            <p:cNvSpPr>
              <a:spLocks noChangeShapeType="1"/>
            </p:cNvSpPr>
            <p:nvPr/>
          </p:nvSpPr>
          <p:spPr bwMode="auto">
            <a:xfrm>
              <a:off x="4440949" y="4633919"/>
              <a:ext cx="799556" cy="102059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703"/>
            <p:cNvSpPr/>
            <p:nvPr/>
          </p:nvSpPr>
          <p:spPr bwMode="auto">
            <a:xfrm>
              <a:off x="4297681" y="3149337"/>
              <a:ext cx="143268" cy="1484584"/>
            </a:xfrm>
            <a:custGeom>
              <a:avLst/>
              <a:gdLst>
                <a:gd name="T0" fmla="*/ 609 w 609"/>
                <a:gd name="T1" fmla="*/ 0 h 1611"/>
                <a:gd name="T2" fmla="*/ 592 w 609"/>
                <a:gd name="T3" fmla="*/ 5 h 1611"/>
                <a:gd name="T4" fmla="*/ 313 w 609"/>
                <a:gd name="T5" fmla="*/ 392 h 1611"/>
                <a:gd name="T6" fmla="*/ 52 w 609"/>
                <a:gd name="T7" fmla="*/ 523 h 1611"/>
                <a:gd name="T8" fmla="*/ 0 w 609"/>
                <a:gd name="T9" fmla="*/ 1132 h 1611"/>
                <a:gd name="T10" fmla="*/ 105 w 609"/>
                <a:gd name="T11" fmla="*/ 1611 h 1611"/>
                <a:gd name="connsiteX0" fmla="*/ 10000 w 10018"/>
                <a:gd name="connsiteY0" fmla="*/ 0 h 10000"/>
                <a:gd name="connsiteX1" fmla="*/ 10018 w 10018"/>
                <a:gd name="connsiteY1" fmla="*/ 1358 h 10000"/>
                <a:gd name="connsiteX2" fmla="*/ 5140 w 10018"/>
                <a:gd name="connsiteY2" fmla="*/ 2433 h 10000"/>
                <a:gd name="connsiteX3" fmla="*/ 854 w 10018"/>
                <a:gd name="connsiteY3" fmla="*/ 3246 h 10000"/>
                <a:gd name="connsiteX4" fmla="*/ 0 w 10018"/>
                <a:gd name="connsiteY4" fmla="*/ 7027 h 10000"/>
                <a:gd name="connsiteX5" fmla="*/ 1724 w 10018"/>
                <a:gd name="connsiteY5" fmla="*/ 10000 h 10000"/>
                <a:gd name="connsiteX0-1" fmla="*/ 12868 w 12868"/>
                <a:gd name="connsiteY0-2" fmla="*/ 0 h 9028"/>
                <a:gd name="connsiteX1-3" fmla="*/ 10018 w 12868"/>
                <a:gd name="connsiteY1-4" fmla="*/ 386 h 9028"/>
                <a:gd name="connsiteX2-5" fmla="*/ 5140 w 12868"/>
                <a:gd name="connsiteY2-6" fmla="*/ 1461 h 9028"/>
                <a:gd name="connsiteX3-7" fmla="*/ 854 w 12868"/>
                <a:gd name="connsiteY3-8" fmla="*/ 2274 h 9028"/>
                <a:gd name="connsiteX4-9" fmla="*/ 0 w 12868"/>
                <a:gd name="connsiteY4-10" fmla="*/ 6055 h 9028"/>
                <a:gd name="connsiteX5-11" fmla="*/ 1724 w 12868"/>
                <a:gd name="connsiteY5-12" fmla="*/ 9028 h 9028"/>
                <a:gd name="connsiteX0-13" fmla="*/ 7785 w 7785"/>
                <a:gd name="connsiteY0-14" fmla="*/ 0 h 9572"/>
                <a:gd name="connsiteX1-15" fmla="*/ 3994 w 7785"/>
                <a:gd name="connsiteY1-16" fmla="*/ 1190 h 9572"/>
                <a:gd name="connsiteX2-17" fmla="*/ 664 w 7785"/>
                <a:gd name="connsiteY2-18" fmla="*/ 2091 h 9572"/>
                <a:gd name="connsiteX3-19" fmla="*/ 0 w 7785"/>
                <a:gd name="connsiteY3-20" fmla="*/ 6279 h 9572"/>
                <a:gd name="connsiteX4-21" fmla="*/ 1340 w 7785"/>
                <a:gd name="connsiteY4-22" fmla="*/ 9572 h 9572"/>
                <a:gd name="connsiteX0-23" fmla="*/ 5130 w 5130"/>
                <a:gd name="connsiteY0-24" fmla="*/ 0 h 8757"/>
                <a:gd name="connsiteX1-25" fmla="*/ 853 w 5130"/>
                <a:gd name="connsiteY1-26" fmla="*/ 941 h 8757"/>
                <a:gd name="connsiteX2-27" fmla="*/ 0 w 5130"/>
                <a:gd name="connsiteY2-28" fmla="*/ 5317 h 8757"/>
                <a:gd name="connsiteX3-29" fmla="*/ 1721 w 5130"/>
                <a:gd name="connsiteY3-30" fmla="*/ 8757 h 8757"/>
                <a:gd name="connsiteX0-31" fmla="*/ 1663 w 3355"/>
                <a:gd name="connsiteY0-32" fmla="*/ 0 h 8925"/>
                <a:gd name="connsiteX1-33" fmla="*/ 0 w 3355"/>
                <a:gd name="connsiteY1-34" fmla="*/ 4997 h 8925"/>
                <a:gd name="connsiteX2-35" fmla="*/ 3355 w 3355"/>
                <a:gd name="connsiteY2-36" fmla="*/ 8925 h 89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3355" h="8925">
                  <a:moveTo>
                    <a:pt x="1663" y="0"/>
                  </a:moveTo>
                  <a:lnTo>
                    <a:pt x="0" y="4997"/>
                  </a:lnTo>
                  <a:lnTo>
                    <a:pt x="3355" y="8925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Line 704"/>
            <p:cNvSpPr>
              <a:spLocks noChangeShapeType="1"/>
            </p:cNvSpPr>
            <p:nvPr/>
          </p:nvSpPr>
          <p:spPr bwMode="auto">
            <a:xfrm flipH="1">
              <a:off x="5114925" y="2137013"/>
              <a:ext cx="895116" cy="29662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705"/>
            <p:cNvSpPr/>
            <p:nvPr/>
          </p:nvSpPr>
          <p:spPr bwMode="auto">
            <a:xfrm>
              <a:off x="5112461" y="2348476"/>
              <a:ext cx="1871166" cy="103615"/>
            </a:xfrm>
            <a:custGeom>
              <a:avLst/>
              <a:gdLst>
                <a:gd name="T0" fmla="*/ 0 w 1375"/>
                <a:gd name="T1" fmla="*/ 69 h 119"/>
                <a:gd name="T2" fmla="*/ 0 w 1375"/>
                <a:gd name="T3" fmla="*/ 69 h 119"/>
                <a:gd name="T4" fmla="*/ 681 w 1375"/>
                <a:gd name="T5" fmla="*/ 0 h 119"/>
                <a:gd name="T6" fmla="*/ 681 w 1375"/>
                <a:gd name="T7" fmla="*/ 0 h 119"/>
                <a:gd name="T8" fmla="*/ 1375 w 1375"/>
                <a:gd name="T9" fmla="*/ 13 h 119"/>
                <a:gd name="T10" fmla="*/ 1279 w 1375"/>
                <a:gd name="T11" fmla="*/ 119 h 119"/>
                <a:gd name="connsiteX0" fmla="*/ 0 w 10000"/>
                <a:gd name="connsiteY0" fmla="*/ 5798 h 12759"/>
                <a:gd name="connsiteX1" fmla="*/ 0 w 10000"/>
                <a:gd name="connsiteY1" fmla="*/ 5798 h 12759"/>
                <a:gd name="connsiteX2" fmla="*/ 4953 w 10000"/>
                <a:gd name="connsiteY2" fmla="*/ 0 h 12759"/>
                <a:gd name="connsiteX3" fmla="*/ 4953 w 10000"/>
                <a:gd name="connsiteY3" fmla="*/ 0 h 12759"/>
                <a:gd name="connsiteX4" fmla="*/ 10000 w 10000"/>
                <a:gd name="connsiteY4" fmla="*/ 1092 h 12759"/>
                <a:gd name="connsiteX5" fmla="*/ 9413 w 10000"/>
                <a:gd name="connsiteY5" fmla="*/ 12759 h 12759"/>
                <a:gd name="connsiteX0-1" fmla="*/ 0 w 10000"/>
                <a:gd name="connsiteY0-2" fmla="*/ 5798 h 5798"/>
                <a:gd name="connsiteX1-3" fmla="*/ 0 w 10000"/>
                <a:gd name="connsiteY1-4" fmla="*/ 5798 h 5798"/>
                <a:gd name="connsiteX2-5" fmla="*/ 4953 w 10000"/>
                <a:gd name="connsiteY2-6" fmla="*/ 0 h 5798"/>
                <a:gd name="connsiteX3-7" fmla="*/ 4953 w 10000"/>
                <a:gd name="connsiteY3-8" fmla="*/ 0 h 5798"/>
                <a:gd name="connsiteX4-9" fmla="*/ 10000 w 10000"/>
                <a:gd name="connsiteY4-10" fmla="*/ 1092 h 57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5798">
                  <a:moveTo>
                    <a:pt x="0" y="5798"/>
                  </a:moveTo>
                  <a:lnTo>
                    <a:pt x="0" y="5798"/>
                  </a:lnTo>
                  <a:lnTo>
                    <a:pt x="4953" y="0"/>
                  </a:lnTo>
                  <a:lnTo>
                    <a:pt x="4953" y="0"/>
                  </a:lnTo>
                  <a:lnTo>
                    <a:pt x="10000" y="1092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706"/>
            <p:cNvSpPr/>
            <p:nvPr/>
          </p:nvSpPr>
          <p:spPr bwMode="auto">
            <a:xfrm>
              <a:off x="4997636" y="4060857"/>
              <a:ext cx="242869" cy="1593654"/>
            </a:xfrm>
            <a:custGeom>
              <a:avLst/>
              <a:gdLst>
                <a:gd name="T0" fmla="*/ 0 w 178"/>
                <a:gd name="T1" fmla="*/ 0 h 1168"/>
                <a:gd name="T2" fmla="*/ 144 w 178"/>
                <a:gd name="T3" fmla="*/ 792 h 1168"/>
                <a:gd name="T4" fmla="*/ 178 w 178"/>
                <a:gd name="T5" fmla="*/ 1168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1168">
                  <a:moveTo>
                    <a:pt x="0" y="0"/>
                  </a:moveTo>
                  <a:lnTo>
                    <a:pt x="144" y="792"/>
                  </a:lnTo>
                  <a:lnTo>
                    <a:pt x="178" y="1168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707"/>
            <p:cNvSpPr/>
            <p:nvPr/>
          </p:nvSpPr>
          <p:spPr bwMode="auto">
            <a:xfrm>
              <a:off x="4997636" y="2442645"/>
              <a:ext cx="180104" cy="1618213"/>
            </a:xfrm>
            <a:custGeom>
              <a:avLst/>
              <a:gdLst>
                <a:gd name="T0" fmla="*/ 79 w 132"/>
                <a:gd name="T1" fmla="*/ 0 h 1186"/>
                <a:gd name="T2" fmla="*/ 132 w 132"/>
                <a:gd name="T3" fmla="*/ 368 h 1186"/>
                <a:gd name="T4" fmla="*/ 0 w 132"/>
                <a:gd name="T5" fmla="*/ 118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186">
                  <a:moveTo>
                    <a:pt x="79" y="0"/>
                  </a:moveTo>
                  <a:lnTo>
                    <a:pt x="132" y="368"/>
                  </a:lnTo>
                  <a:lnTo>
                    <a:pt x="0" y="1186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708"/>
            <p:cNvSpPr/>
            <p:nvPr/>
          </p:nvSpPr>
          <p:spPr bwMode="auto">
            <a:xfrm>
              <a:off x="5963651" y="4745799"/>
              <a:ext cx="409345" cy="1031510"/>
            </a:xfrm>
            <a:custGeom>
              <a:avLst/>
              <a:gdLst>
                <a:gd name="T0" fmla="*/ 0 w 398"/>
                <a:gd name="T1" fmla="*/ 0 h 756"/>
                <a:gd name="T2" fmla="*/ 219 w 398"/>
                <a:gd name="T3" fmla="*/ 591 h 756"/>
                <a:gd name="T4" fmla="*/ 300 w 398"/>
                <a:gd name="T5" fmla="*/ 756 h 756"/>
                <a:gd name="T6" fmla="*/ 398 w 398"/>
                <a:gd name="T7" fmla="*/ 595 h 756"/>
                <a:gd name="connsiteX0" fmla="*/ 0 w 13102"/>
                <a:gd name="connsiteY0" fmla="*/ 0 h 10000"/>
                <a:gd name="connsiteX1" fmla="*/ 5503 w 13102"/>
                <a:gd name="connsiteY1" fmla="*/ 7817 h 10000"/>
                <a:gd name="connsiteX2" fmla="*/ 7538 w 13102"/>
                <a:gd name="connsiteY2" fmla="*/ 10000 h 10000"/>
                <a:gd name="connsiteX3" fmla="*/ 13102 w 13102"/>
                <a:gd name="connsiteY3" fmla="*/ 9384 h 10000"/>
                <a:gd name="connsiteX0-1" fmla="*/ 0 w 7538"/>
                <a:gd name="connsiteY0-2" fmla="*/ 0 h 10000"/>
                <a:gd name="connsiteX1-3" fmla="*/ 5503 w 7538"/>
                <a:gd name="connsiteY1-4" fmla="*/ 7817 h 10000"/>
                <a:gd name="connsiteX2-5" fmla="*/ 7538 w 7538"/>
                <a:gd name="connsiteY2-6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538" h="10000">
                  <a:moveTo>
                    <a:pt x="0" y="0"/>
                  </a:moveTo>
                  <a:lnTo>
                    <a:pt x="5503" y="7817"/>
                  </a:lnTo>
                  <a:lnTo>
                    <a:pt x="7538" y="1000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709"/>
            <p:cNvSpPr/>
            <p:nvPr/>
          </p:nvSpPr>
          <p:spPr bwMode="auto">
            <a:xfrm>
              <a:off x="5963652" y="2348500"/>
              <a:ext cx="450260" cy="2397304"/>
            </a:xfrm>
            <a:custGeom>
              <a:avLst/>
              <a:gdLst>
                <a:gd name="T0" fmla="*/ 52 w 330"/>
                <a:gd name="T1" fmla="*/ 0 h 1757"/>
                <a:gd name="T2" fmla="*/ 330 w 330"/>
                <a:gd name="T3" fmla="*/ 664 h 1757"/>
                <a:gd name="T4" fmla="*/ 0 w 330"/>
                <a:gd name="T5" fmla="*/ 1757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1757">
                  <a:moveTo>
                    <a:pt x="52" y="0"/>
                  </a:moveTo>
                  <a:lnTo>
                    <a:pt x="330" y="664"/>
                  </a:lnTo>
                  <a:lnTo>
                    <a:pt x="0" y="1757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Line 710"/>
            <p:cNvSpPr>
              <a:spLocks noChangeShapeType="1"/>
            </p:cNvSpPr>
            <p:nvPr/>
          </p:nvSpPr>
          <p:spPr bwMode="auto">
            <a:xfrm>
              <a:off x="6010042" y="2137015"/>
              <a:ext cx="24560" cy="211488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Line 711"/>
            <p:cNvSpPr>
              <a:spLocks noChangeShapeType="1"/>
            </p:cNvSpPr>
            <p:nvPr/>
          </p:nvSpPr>
          <p:spPr bwMode="auto">
            <a:xfrm flipH="1">
              <a:off x="4368632" y="2434349"/>
              <a:ext cx="751816" cy="71507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Line 712"/>
            <p:cNvSpPr>
              <a:spLocks noChangeShapeType="1"/>
            </p:cNvSpPr>
            <p:nvPr/>
          </p:nvSpPr>
          <p:spPr bwMode="auto">
            <a:xfrm flipH="1" flipV="1">
              <a:off x="7681469" y="3816627"/>
              <a:ext cx="212851" cy="9687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Line 713"/>
            <p:cNvSpPr>
              <a:spLocks noChangeShapeType="1"/>
            </p:cNvSpPr>
            <p:nvPr/>
          </p:nvSpPr>
          <p:spPr bwMode="auto">
            <a:xfrm flipH="1" flipV="1">
              <a:off x="6981510" y="2366234"/>
              <a:ext cx="237017" cy="63173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Line 714"/>
            <p:cNvSpPr>
              <a:spLocks noChangeShapeType="1"/>
            </p:cNvSpPr>
            <p:nvPr/>
          </p:nvSpPr>
          <p:spPr bwMode="auto">
            <a:xfrm flipH="1" flipV="1">
              <a:off x="7214834" y="2997969"/>
              <a:ext cx="466634" cy="818657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Line 715"/>
            <p:cNvSpPr>
              <a:spLocks noChangeShapeType="1"/>
            </p:cNvSpPr>
            <p:nvPr/>
          </p:nvSpPr>
          <p:spPr bwMode="auto">
            <a:xfrm flipH="1" flipV="1">
              <a:off x="7681469" y="3816627"/>
              <a:ext cx="20465" cy="1102458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716"/>
            <p:cNvSpPr/>
            <p:nvPr/>
          </p:nvSpPr>
          <p:spPr bwMode="auto">
            <a:xfrm>
              <a:off x="5963652" y="4745802"/>
              <a:ext cx="1738283" cy="328828"/>
            </a:xfrm>
            <a:custGeom>
              <a:avLst/>
              <a:gdLst>
                <a:gd name="T0" fmla="*/ 0 w 1274"/>
                <a:gd name="T1" fmla="*/ 0 h 241"/>
                <a:gd name="T2" fmla="*/ 909 w 1274"/>
                <a:gd name="T3" fmla="*/ 241 h 241"/>
                <a:gd name="T4" fmla="*/ 1274 w 1274"/>
                <a:gd name="T5" fmla="*/ 12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4" h="241">
                  <a:moveTo>
                    <a:pt x="0" y="0"/>
                  </a:moveTo>
                  <a:lnTo>
                    <a:pt x="909" y="241"/>
                  </a:lnTo>
                  <a:lnTo>
                    <a:pt x="1274" y="127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Line 717"/>
            <p:cNvSpPr>
              <a:spLocks noChangeShapeType="1"/>
            </p:cNvSpPr>
            <p:nvPr/>
          </p:nvSpPr>
          <p:spPr bwMode="auto">
            <a:xfrm>
              <a:off x="4997636" y="4060859"/>
              <a:ext cx="966016" cy="684944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Line 718"/>
            <p:cNvSpPr>
              <a:spLocks noChangeShapeType="1"/>
            </p:cNvSpPr>
            <p:nvPr/>
          </p:nvSpPr>
          <p:spPr bwMode="auto">
            <a:xfrm>
              <a:off x="4368632" y="3149421"/>
              <a:ext cx="629002" cy="911438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Line 719"/>
            <p:cNvSpPr>
              <a:spLocks noChangeShapeType="1"/>
            </p:cNvSpPr>
            <p:nvPr/>
          </p:nvSpPr>
          <p:spPr bwMode="auto">
            <a:xfrm flipH="1">
              <a:off x="4368634" y="2944756"/>
              <a:ext cx="809106" cy="20466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Line 720"/>
            <p:cNvSpPr>
              <a:spLocks noChangeShapeType="1"/>
            </p:cNvSpPr>
            <p:nvPr/>
          </p:nvSpPr>
          <p:spPr bwMode="auto">
            <a:xfrm flipH="1">
              <a:off x="5177742" y="2348501"/>
              <a:ext cx="856862" cy="596256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Line 721"/>
            <p:cNvSpPr>
              <a:spLocks noChangeShapeType="1"/>
            </p:cNvSpPr>
            <p:nvPr/>
          </p:nvSpPr>
          <p:spPr bwMode="auto">
            <a:xfrm flipH="1" flipV="1">
              <a:off x="6034604" y="2348500"/>
              <a:ext cx="1180232" cy="649470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722"/>
            <p:cNvSpPr/>
            <p:nvPr/>
          </p:nvSpPr>
          <p:spPr bwMode="auto">
            <a:xfrm>
              <a:off x="7214833" y="2997968"/>
              <a:ext cx="573059" cy="798191"/>
            </a:xfrm>
            <a:custGeom>
              <a:avLst/>
              <a:gdLst>
                <a:gd name="T0" fmla="*/ 344 w 420"/>
                <a:gd name="T1" fmla="*/ 585 h 585"/>
                <a:gd name="T2" fmla="*/ 420 w 420"/>
                <a:gd name="T3" fmla="*/ 87 h 585"/>
                <a:gd name="T4" fmla="*/ 0 w 420"/>
                <a:gd name="T5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0" h="585">
                  <a:moveTo>
                    <a:pt x="344" y="585"/>
                  </a:moveTo>
                  <a:lnTo>
                    <a:pt x="420" y="8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723"/>
            <p:cNvSpPr/>
            <p:nvPr/>
          </p:nvSpPr>
          <p:spPr bwMode="auto">
            <a:xfrm>
              <a:off x="7193002" y="2997968"/>
              <a:ext cx="491195" cy="2076661"/>
            </a:xfrm>
            <a:custGeom>
              <a:avLst/>
              <a:gdLst>
                <a:gd name="T0" fmla="*/ 16 w 360"/>
                <a:gd name="T1" fmla="*/ 0 h 1522"/>
                <a:gd name="T2" fmla="*/ 0 w 360"/>
                <a:gd name="T3" fmla="*/ 729 h 1522"/>
                <a:gd name="T4" fmla="*/ 8 w 360"/>
                <a:gd name="T5" fmla="*/ 1522 h 1522"/>
                <a:gd name="T6" fmla="*/ 358 w 360"/>
                <a:gd name="T7" fmla="*/ 600 h 1522"/>
                <a:gd name="T8" fmla="*/ 360 w 360"/>
                <a:gd name="T9" fmla="*/ 585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1522">
                  <a:moveTo>
                    <a:pt x="16" y="0"/>
                  </a:moveTo>
                  <a:lnTo>
                    <a:pt x="0" y="729"/>
                  </a:lnTo>
                  <a:lnTo>
                    <a:pt x="8" y="1522"/>
                  </a:lnTo>
                  <a:lnTo>
                    <a:pt x="358" y="600"/>
                  </a:lnTo>
                  <a:lnTo>
                    <a:pt x="360" y="585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Line 724"/>
            <p:cNvSpPr>
              <a:spLocks noChangeShapeType="1"/>
            </p:cNvSpPr>
            <p:nvPr/>
          </p:nvSpPr>
          <p:spPr bwMode="auto">
            <a:xfrm flipV="1">
              <a:off x="6413914" y="2997968"/>
              <a:ext cx="800921" cy="25651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Line 725"/>
            <p:cNvSpPr>
              <a:spLocks noChangeShapeType="1"/>
            </p:cNvSpPr>
            <p:nvPr/>
          </p:nvSpPr>
          <p:spPr bwMode="auto">
            <a:xfrm flipV="1">
              <a:off x="4997634" y="3254480"/>
              <a:ext cx="1416278" cy="81729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726"/>
            <p:cNvSpPr/>
            <p:nvPr/>
          </p:nvSpPr>
          <p:spPr bwMode="auto">
            <a:xfrm>
              <a:off x="4440949" y="4071773"/>
              <a:ext cx="753165" cy="1069713"/>
            </a:xfrm>
            <a:custGeom>
              <a:avLst/>
              <a:gdLst>
                <a:gd name="T0" fmla="*/ 552 w 552"/>
                <a:gd name="T1" fmla="*/ 784 h 784"/>
                <a:gd name="T2" fmla="*/ 0 w 552"/>
                <a:gd name="T3" fmla="*/ 412 h 784"/>
                <a:gd name="T4" fmla="*/ 408 w 552"/>
                <a:gd name="T5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2" h="784">
                  <a:moveTo>
                    <a:pt x="552" y="784"/>
                  </a:moveTo>
                  <a:lnTo>
                    <a:pt x="0" y="412"/>
                  </a:lnTo>
                  <a:lnTo>
                    <a:pt x="408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Line 728"/>
            <p:cNvSpPr>
              <a:spLocks noChangeShapeType="1"/>
            </p:cNvSpPr>
            <p:nvPr/>
          </p:nvSpPr>
          <p:spPr bwMode="auto">
            <a:xfrm flipH="1">
              <a:off x="5194114" y="4745801"/>
              <a:ext cx="769538" cy="395684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729"/>
            <p:cNvSpPr/>
            <p:nvPr/>
          </p:nvSpPr>
          <p:spPr bwMode="auto">
            <a:xfrm>
              <a:off x="5963654" y="3816625"/>
              <a:ext cx="1717818" cy="929177"/>
            </a:xfrm>
            <a:custGeom>
              <a:avLst/>
              <a:gdLst>
                <a:gd name="T0" fmla="*/ 1259 w 1259"/>
                <a:gd name="T1" fmla="*/ 0 h 681"/>
                <a:gd name="T2" fmla="*/ 902 w 1259"/>
                <a:gd name="T3" fmla="*/ 140 h 681"/>
                <a:gd name="T4" fmla="*/ 0 w 1259"/>
                <a:gd name="T5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9" h="681">
                  <a:moveTo>
                    <a:pt x="1259" y="0"/>
                  </a:moveTo>
                  <a:lnTo>
                    <a:pt x="902" y="140"/>
                  </a:lnTo>
                  <a:lnTo>
                    <a:pt x="0" y="681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730"/>
            <p:cNvSpPr/>
            <p:nvPr/>
          </p:nvSpPr>
          <p:spPr bwMode="auto">
            <a:xfrm>
              <a:off x="5254151" y="5500332"/>
              <a:ext cx="1756021" cy="158273"/>
            </a:xfrm>
            <a:custGeom>
              <a:avLst/>
              <a:gdLst>
                <a:gd name="T0" fmla="*/ 1287 w 1287"/>
                <a:gd name="T1" fmla="*/ 0 h 116"/>
                <a:gd name="T2" fmla="*/ 739 w 1287"/>
                <a:gd name="T3" fmla="*/ 38 h 116"/>
                <a:gd name="T4" fmla="*/ 0 w 1287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7" h="116">
                  <a:moveTo>
                    <a:pt x="1287" y="0"/>
                  </a:moveTo>
                  <a:lnTo>
                    <a:pt x="739" y="38"/>
                  </a:lnTo>
                  <a:lnTo>
                    <a:pt x="0" y="116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731"/>
            <p:cNvSpPr/>
            <p:nvPr/>
          </p:nvSpPr>
          <p:spPr bwMode="auto">
            <a:xfrm>
              <a:off x="5194116" y="5074626"/>
              <a:ext cx="2009806" cy="477551"/>
            </a:xfrm>
            <a:custGeom>
              <a:avLst/>
              <a:gdLst>
                <a:gd name="T0" fmla="*/ 0 w 1473"/>
                <a:gd name="T1" fmla="*/ 49 h 350"/>
                <a:gd name="T2" fmla="*/ 783 w 1473"/>
                <a:gd name="T3" fmla="*/ 350 h 350"/>
                <a:gd name="T4" fmla="*/ 1473 w 1473"/>
                <a:gd name="T5" fmla="*/ 0 h 350"/>
                <a:gd name="T6" fmla="*/ 1348 w 1473"/>
                <a:gd name="T7" fmla="*/ 30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3" h="350">
                  <a:moveTo>
                    <a:pt x="0" y="49"/>
                  </a:moveTo>
                  <a:lnTo>
                    <a:pt x="783" y="350"/>
                  </a:lnTo>
                  <a:lnTo>
                    <a:pt x="1473" y="0"/>
                  </a:lnTo>
                  <a:lnTo>
                    <a:pt x="1348" y="303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Line 732"/>
            <p:cNvSpPr>
              <a:spLocks noChangeShapeType="1"/>
            </p:cNvSpPr>
            <p:nvPr/>
          </p:nvSpPr>
          <p:spPr bwMode="auto">
            <a:xfrm>
              <a:off x="6413918" y="3254481"/>
              <a:ext cx="780454" cy="753166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Line 733"/>
            <p:cNvSpPr>
              <a:spLocks noChangeShapeType="1"/>
            </p:cNvSpPr>
            <p:nvPr/>
          </p:nvSpPr>
          <p:spPr bwMode="auto">
            <a:xfrm>
              <a:off x="5177745" y="2944750"/>
              <a:ext cx="1236173" cy="30972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9" name="Group 1"/>
          <p:cNvGrpSpPr/>
          <p:nvPr/>
        </p:nvGrpSpPr>
        <p:grpSpPr>
          <a:xfrm>
            <a:off x="9290190" y="-3412530"/>
            <a:ext cx="5803619" cy="5874063"/>
            <a:chOff x="4297681" y="2137013"/>
            <a:chExt cx="3596640" cy="3640296"/>
          </a:xfrm>
        </p:grpSpPr>
        <p:sp>
          <p:nvSpPr>
            <p:cNvPr id="100" name="Line 699"/>
            <p:cNvSpPr>
              <a:spLocks noChangeShapeType="1"/>
            </p:cNvSpPr>
            <p:nvPr/>
          </p:nvSpPr>
          <p:spPr bwMode="auto">
            <a:xfrm flipH="1" flipV="1">
              <a:off x="6010042" y="2137013"/>
              <a:ext cx="971473" cy="229223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700"/>
            <p:cNvSpPr/>
            <p:nvPr/>
          </p:nvSpPr>
          <p:spPr bwMode="auto">
            <a:xfrm>
              <a:off x="6981517" y="2366236"/>
              <a:ext cx="912804" cy="1547262"/>
            </a:xfrm>
            <a:custGeom>
              <a:avLst/>
              <a:gdLst>
                <a:gd name="T0" fmla="*/ 669 w 669"/>
                <a:gd name="T1" fmla="*/ 1134 h 1134"/>
                <a:gd name="T2" fmla="*/ 591 w 669"/>
                <a:gd name="T3" fmla="*/ 550 h 1134"/>
                <a:gd name="T4" fmla="*/ 0 w 669"/>
                <a:gd name="T5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9" h="1134">
                  <a:moveTo>
                    <a:pt x="669" y="1134"/>
                  </a:moveTo>
                  <a:lnTo>
                    <a:pt x="591" y="55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701"/>
            <p:cNvSpPr/>
            <p:nvPr/>
          </p:nvSpPr>
          <p:spPr bwMode="auto">
            <a:xfrm>
              <a:off x="5240505" y="3913500"/>
              <a:ext cx="2653816" cy="1863809"/>
            </a:xfrm>
            <a:custGeom>
              <a:avLst/>
              <a:gdLst>
                <a:gd name="T0" fmla="*/ 0 w 1945"/>
                <a:gd name="T1" fmla="*/ 1276 h 1366"/>
                <a:gd name="T2" fmla="*/ 830 w 1945"/>
                <a:gd name="T3" fmla="*/ 1366 h 1366"/>
                <a:gd name="T4" fmla="*/ 1305 w 1945"/>
                <a:gd name="T5" fmla="*/ 1162 h 1366"/>
                <a:gd name="T6" fmla="*/ 1804 w 1945"/>
                <a:gd name="T7" fmla="*/ 737 h 1366"/>
                <a:gd name="T8" fmla="*/ 1945 w 1945"/>
                <a:gd name="T9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5" h="1366">
                  <a:moveTo>
                    <a:pt x="0" y="1276"/>
                  </a:moveTo>
                  <a:lnTo>
                    <a:pt x="830" y="1366"/>
                  </a:lnTo>
                  <a:lnTo>
                    <a:pt x="1305" y="1162"/>
                  </a:lnTo>
                  <a:lnTo>
                    <a:pt x="1804" y="737"/>
                  </a:lnTo>
                  <a:lnTo>
                    <a:pt x="1945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Line 702"/>
            <p:cNvSpPr>
              <a:spLocks noChangeShapeType="1"/>
            </p:cNvSpPr>
            <p:nvPr/>
          </p:nvSpPr>
          <p:spPr bwMode="auto">
            <a:xfrm>
              <a:off x="4440949" y="4633919"/>
              <a:ext cx="799556" cy="102059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703"/>
            <p:cNvSpPr/>
            <p:nvPr/>
          </p:nvSpPr>
          <p:spPr bwMode="auto">
            <a:xfrm>
              <a:off x="4297681" y="3149337"/>
              <a:ext cx="143268" cy="1484584"/>
            </a:xfrm>
            <a:custGeom>
              <a:avLst/>
              <a:gdLst>
                <a:gd name="T0" fmla="*/ 609 w 609"/>
                <a:gd name="T1" fmla="*/ 0 h 1611"/>
                <a:gd name="T2" fmla="*/ 592 w 609"/>
                <a:gd name="T3" fmla="*/ 5 h 1611"/>
                <a:gd name="T4" fmla="*/ 313 w 609"/>
                <a:gd name="T5" fmla="*/ 392 h 1611"/>
                <a:gd name="T6" fmla="*/ 52 w 609"/>
                <a:gd name="T7" fmla="*/ 523 h 1611"/>
                <a:gd name="T8" fmla="*/ 0 w 609"/>
                <a:gd name="T9" fmla="*/ 1132 h 1611"/>
                <a:gd name="T10" fmla="*/ 105 w 609"/>
                <a:gd name="T11" fmla="*/ 1611 h 1611"/>
                <a:gd name="connsiteX0" fmla="*/ 10000 w 10018"/>
                <a:gd name="connsiteY0" fmla="*/ 0 h 10000"/>
                <a:gd name="connsiteX1" fmla="*/ 10018 w 10018"/>
                <a:gd name="connsiteY1" fmla="*/ 1358 h 10000"/>
                <a:gd name="connsiteX2" fmla="*/ 5140 w 10018"/>
                <a:gd name="connsiteY2" fmla="*/ 2433 h 10000"/>
                <a:gd name="connsiteX3" fmla="*/ 854 w 10018"/>
                <a:gd name="connsiteY3" fmla="*/ 3246 h 10000"/>
                <a:gd name="connsiteX4" fmla="*/ 0 w 10018"/>
                <a:gd name="connsiteY4" fmla="*/ 7027 h 10000"/>
                <a:gd name="connsiteX5" fmla="*/ 1724 w 10018"/>
                <a:gd name="connsiteY5" fmla="*/ 10000 h 10000"/>
                <a:gd name="connsiteX0-1" fmla="*/ 12868 w 12868"/>
                <a:gd name="connsiteY0-2" fmla="*/ 0 h 9028"/>
                <a:gd name="connsiteX1-3" fmla="*/ 10018 w 12868"/>
                <a:gd name="connsiteY1-4" fmla="*/ 386 h 9028"/>
                <a:gd name="connsiteX2-5" fmla="*/ 5140 w 12868"/>
                <a:gd name="connsiteY2-6" fmla="*/ 1461 h 9028"/>
                <a:gd name="connsiteX3-7" fmla="*/ 854 w 12868"/>
                <a:gd name="connsiteY3-8" fmla="*/ 2274 h 9028"/>
                <a:gd name="connsiteX4-9" fmla="*/ 0 w 12868"/>
                <a:gd name="connsiteY4-10" fmla="*/ 6055 h 9028"/>
                <a:gd name="connsiteX5-11" fmla="*/ 1724 w 12868"/>
                <a:gd name="connsiteY5-12" fmla="*/ 9028 h 9028"/>
                <a:gd name="connsiteX0-13" fmla="*/ 7785 w 7785"/>
                <a:gd name="connsiteY0-14" fmla="*/ 0 h 9572"/>
                <a:gd name="connsiteX1-15" fmla="*/ 3994 w 7785"/>
                <a:gd name="connsiteY1-16" fmla="*/ 1190 h 9572"/>
                <a:gd name="connsiteX2-17" fmla="*/ 664 w 7785"/>
                <a:gd name="connsiteY2-18" fmla="*/ 2091 h 9572"/>
                <a:gd name="connsiteX3-19" fmla="*/ 0 w 7785"/>
                <a:gd name="connsiteY3-20" fmla="*/ 6279 h 9572"/>
                <a:gd name="connsiteX4-21" fmla="*/ 1340 w 7785"/>
                <a:gd name="connsiteY4-22" fmla="*/ 9572 h 9572"/>
                <a:gd name="connsiteX0-23" fmla="*/ 5130 w 5130"/>
                <a:gd name="connsiteY0-24" fmla="*/ 0 h 8757"/>
                <a:gd name="connsiteX1-25" fmla="*/ 853 w 5130"/>
                <a:gd name="connsiteY1-26" fmla="*/ 941 h 8757"/>
                <a:gd name="connsiteX2-27" fmla="*/ 0 w 5130"/>
                <a:gd name="connsiteY2-28" fmla="*/ 5317 h 8757"/>
                <a:gd name="connsiteX3-29" fmla="*/ 1721 w 5130"/>
                <a:gd name="connsiteY3-30" fmla="*/ 8757 h 8757"/>
                <a:gd name="connsiteX0-31" fmla="*/ 1663 w 3355"/>
                <a:gd name="connsiteY0-32" fmla="*/ 0 h 8925"/>
                <a:gd name="connsiteX1-33" fmla="*/ 0 w 3355"/>
                <a:gd name="connsiteY1-34" fmla="*/ 4997 h 8925"/>
                <a:gd name="connsiteX2-35" fmla="*/ 3355 w 3355"/>
                <a:gd name="connsiteY2-36" fmla="*/ 8925 h 89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3355" h="8925">
                  <a:moveTo>
                    <a:pt x="1663" y="0"/>
                  </a:moveTo>
                  <a:lnTo>
                    <a:pt x="0" y="4997"/>
                  </a:lnTo>
                  <a:lnTo>
                    <a:pt x="3355" y="8925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Line 704"/>
            <p:cNvSpPr>
              <a:spLocks noChangeShapeType="1"/>
            </p:cNvSpPr>
            <p:nvPr/>
          </p:nvSpPr>
          <p:spPr bwMode="auto">
            <a:xfrm flipH="1">
              <a:off x="5114925" y="2137013"/>
              <a:ext cx="895116" cy="29662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705"/>
            <p:cNvSpPr/>
            <p:nvPr/>
          </p:nvSpPr>
          <p:spPr bwMode="auto">
            <a:xfrm>
              <a:off x="5114925" y="2340343"/>
              <a:ext cx="1871166" cy="103615"/>
            </a:xfrm>
            <a:custGeom>
              <a:avLst/>
              <a:gdLst>
                <a:gd name="T0" fmla="*/ 0 w 1375"/>
                <a:gd name="T1" fmla="*/ 69 h 119"/>
                <a:gd name="T2" fmla="*/ 0 w 1375"/>
                <a:gd name="T3" fmla="*/ 69 h 119"/>
                <a:gd name="T4" fmla="*/ 681 w 1375"/>
                <a:gd name="T5" fmla="*/ 0 h 119"/>
                <a:gd name="T6" fmla="*/ 681 w 1375"/>
                <a:gd name="T7" fmla="*/ 0 h 119"/>
                <a:gd name="T8" fmla="*/ 1375 w 1375"/>
                <a:gd name="T9" fmla="*/ 13 h 119"/>
                <a:gd name="T10" fmla="*/ 1279 w 1375"/>
                <a:gd name="T11" fmla="*/ 119 h 119"/>
                <a:gd name="connsiteX0" fmla="*/ 0 w 10000"/>
                <a:gd name="connsiteY0" fmla="*/ 5798 h 12759"/>
                <a:gd name="connsiteX1" fmla="*/ 0 w 10000"/>
                <a:gd name="connsiteY1" fmla="*/ 5798 h 12759"/>
                <a:gd name="connsiteX2" fmla="*/ 4953 w 10000"/>
                <a:gd name="connsiteY2" fmla="*/ 0 h 12759"/>
                <a:gd name="connsiteX3" fmla="*/ 4953 w 10000"/>
                <a:gd name="connsiteY3" fmla="*/ 0 h 12759"/>
                <a:gd name="connsiteX4" fmla="*/ 10000 w 10000"/>
                <a:gd name="connsiteY4" fmla="*/ 1092 h 12759"/>
                <a:gd name="connsiteX5" fmla="*/ 9413 w 10000"/>
                <a:gd name="connsiteY5" fmla="*/ 12759 h 12759"/>
                <a:gd name="connsiteX0-1" fmla="*/ 0 w 10000"/>
                <a:gd name="connsiteY0-2" fmla="*/ 5798 h 5798"/>
                <a:gd name="connsiteX1-3" fmla="*/ 0 w 10000"/>
                <a:gd name="connsiteY1-4" fmla="*/ 5798 h 5798"/>
                <a:gd name="connsiteX2-5" fmla="*/ 4953 w 10000"/>
                <a:gd name="connsiteY2-6" fmla="*/ 0 h 5798"/>
                <a:gd name="connsiteX3-7" fmla="*/ 4953 w 10000"/>
                <a:gd name="connsiteY3-8" fmla="*/ 0 h 5798"/>
                <a:gd name="connsiteX4-9" fmla="*/ 10000 w 10000"/>
                <a:gd name="connsiteY4-10" fmla="*/ 1092 h 57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5798">
                  <a:moveTo>
                    <a:pt x="0" y="5798"/>
                  </a:moveTo>
                  <a:lnTo>
                    <a:pt x="0" y="5798"/>
                  </a:lnTo>
                  <a:lnTo>
                    <a:pt x="4953" y="0"/>
                  </a:lnTo>
                  <a:lnTo>
                    <a:pt x="4953" y="0"/>
                  </a:lnTo>
                  <a:lnTo>
                    <a:pt x="10000" y="1092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706"/>
            <p:cNvSpPr/>
            <p:nvPr/>
          </p:nvSpPr>
          <p:spPr bwMode="auto">
            <a:xfrm>
              <a:off x="4997636" y="4060857"/>
              <a:ext cx="242869" cy="1593654"/>
            </a:xfrm>
            <a:custGeom>
              <a:avLst/>
              <a:gdLst>
                <a:gd name="T0" fmla="*/ 0 w 178"/>
                <a:gd name="T1" fmla="*/ 0 h 1168"/>
                <a:gd name="T2" fmla="*/ 144 w 178"/>
                <a:gd name="T3" fmla="*/ 792 h 1168"/>
                <a:gd name="T4" fmla="*/ 178 w 178"/>
                <a:gd name="T5" fmla="*/ 1168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1168">
                  <a:moveTo>
                    <a:pt x="0" y="0"/>
                  </a:moveTo>
                  <a:lnTo>
                    <a:pt x="144" y="792"/>
                  </a:lnTo>
                  <a:lnTo>
                    <a:pt x="178" y="1168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707"/>
            <p:cNvSpPr/>
            <p:nvPr/>
          </p:nvSpPr>
          <p:spPr bwMode="auto">
            <a:xfrm>
              <a:off x="4997636" y="2442645"/>
              <a:ext cx="180104" cy="1618213"/>
            </a:xfrm>
            <a:custGeom>
              <a:avLst/>
              <a:gdLst>
                <a:gd name="T0" fmla="*/ 79 w 132"/>
                <a:gd name="T1" fmla="*/ 0 h 1186"/>
                <a:gd name="T2" fmla="*/ 132 w 132"/>
                <a:gd name="T3" fmla="*/ 368 h 1186"/>
                <a:gd name="T4" fmla="*/ 0 w 132"/>
                <a:gd name="T5" fmla="*/ 118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186">
                  <a:moveTo>
                    <a:pt x="79" y="0"/>
                  </a:moveTo>
                  <a:lnTo>
                    <a:pt x="132" y="368"/>
                  </a:lnTo>
                  <a:lnTo>
                    <a:pt x="0" y="1186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708"/>
            <p:cNvSpPr/>
            <p:nvPr/>
          </p:nvSpPr>
          <p:spPr bwMode="auto">
            <a:xfrm>
              <a:off x="5963651" y="4745799"/>
              <a:ext cx="409345" cy="1031510"/>
            </a:xfrm>
            <a:custGeom>
              <a:avLst/>
              <a:gdLst>
                <a:gd name="T0" fmla="*/ 0 w 398"/>
                <a:gd name="T1" fmla="*/ 0 h 756"/>
                <a:gd name="T2" fmla="*/ 219 w 398"/>
                <a:gd name="T3" fmla="*/ 591 h 756"/>
                <a:gd name="T4" fmla="*/ 300 w 398"/>
                <a:gd name="T5" fmla="*/ 756 h 756"/>
                <a:gd name="T6" fmla="*/ 398 w 398"/>
                <a:gd name="T7" fmla="*/ 595 h 756"/>
                <a:gd name="connsiteX0" fmla="*/ 0 w 13102"/>
                <a:gd name="connsiteY0" fmla="*/ 0 h 10000"/>
                <a:gd name="connsiteX1" fmla="*/ 5503 w 13102"/>
                <a:gd name="connsiteY1" fmla="*/ 7817 h 10000"/>
                <a:gd name="connsiteX2" fmla="*/ 7538 w 13102"/>
                <a:gd name="connsiteY2" fmla="*/ 10000 h 10000"/>
                <a:gd name="connsiteX3" fmla="*/ 13102 w 13102"/>
                <a:gd name="connsiteY3" fmla="*/ 9384 h 10000"/>
                <a:gd name="connsiteX0-1" fmla="*/ 0 w 7538"/>
                <a:gd name="connsiteY0-2" fmla="*/ 0 h 10000"/>
                <a:gd name="connsiteX1-3" fmla="*/ 5503 w 7538"/>
                <a:gd name="connsiteY1-4" fmla="*/ 7817 h 10000"/>
                <a:gd name="connsiteX2-5" fmla="*/ 7538 w 7538"/>
                <a:gd name="connsiteY2-6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538" h="10000">
                  <a:moveTo>
                    <a:pt x="0" y="0"/>
                  </a:moveTo>
                  <a:lnTo>
                    <a:pt x="5503" y="7817"/>
                  </a:lnTo>
                  <a:lnTo>
                    <a:pt x="7538" y="1000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709"/>
            <p:cNvSpPr/>
            <p:nvPr/>
          </p:nvSpPr>
          <p:spPr bwMode="auto">
            <a:xfrm>
              <a:off x="5963652" y="2348500"/>
              <a:ext cx="450260" cy="2397304"/>
            </a:xfrm>
            <a:custGeom>
              <a:avLst/>
              <a:gdLst>
                <a:gd name="T0" fmla="*/ 52 w 330"/>
                <a:gd name="T1" fmla="*/ 0 h 1757"/>
                <a:gd name="T2" fmla="*/ 330 w 330"/>
                <a:gd name="T3" fmla="*/ 664 h 1757"/>
                <a:gd name="T4" fmla="*/ 0 w 330"/>
                <a:gd name="T5" fmla="*/ 1757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1757">
                  <a:moveTo>
                    <a:pt x="52" y="0"/>
                  </a:moveTo>
                  <a:lnTo>
                    <a:pt x="330" y="664"/>
                  </a:lnTo>
                  <a:lnTo>
                    <a:pt x="0" y="1757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Line 710"/>
            <p:cNvSpPr>
              <a:spLocks noChangeShapeType="1"/>
            </p:cNvSpPr>
            <p:nvPr/>
          </p:nvSpPr>
          <p:spPr bwMode="auto">
            <a:xfrm>
              <a:off x="6010042" y="2137015"/>
              <a:ext cx="24560" cy="211488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Line 711"/>
            <p:cNvSpPr>
              <a:spLocks noChangeShapeType="1"/>
            </p:cNvSpPr>
            <p:nvPr/>
          </p:nvSpPr>
          <p:spPr bwMode="auto">
            <a:xfrm flipH="1">
              <a:off x="4368632" y="2434349"/>
              <a:ext cx="751816" cy="71507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Line 712"/>
            <p:cNvSpPr>
              <a:spLocks noChangeShapeType="1"/>
            </p:cNvSpPr>
            <p:nvPr/>
          </p:nvSpPr>
          <p:spPr bwMode="auto">
            <a:xfrm flipH="1" flipV="1">
              <a:off x="7681469" y="3816627"/>
              <a:ext cx="212851" cy="9687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Line 713"/>
            <p:cNvSpPr>
              <a:spLocks noChangeShapeType="1"/>
            </p:cNvSpPr>
            <p:nvPr/>
          </p:nvSpPr>
          <p:spPr bwMode="auto">
            <a:xfrm flipH="1" flipV="1">
              <a:off x="6972417" y="2367473"/>
              <a:ext cx="242415" cy="630496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Line 714"/>
            <p:cNvSpPr>
              <a:spLocks noChangeShapeType="1"/>
            </p:cNvSpPr>
            <p:nvPr/>
          </p:nvSpPr>
          <p:spPr bwMode="auto">
            <a:xfrm flipH="1" flipV="1">
              <a:off x="7214834" y="2997969"/>
              <a:ext cx="466634" cy="818657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Line 715"/>
            <p:cNvSpPr>
              <a:spLocks noChangeShapeType="1"/>
            </p:cNvSpPr>
            <p:nvPr/>
          </p:nvSpPr>
          <p:spPr bwMode="auto">
            <a:xfrm flipH="1" flipV="1">
              <a:off x="7681469" y="3816627"/>
              <a:ext cx="20465" cy="1102458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716"/>
            <p:cNvSpPr/>
            <p:nvPr/>
          </p:nvSpPr>
          <p:spPr bwMode="auto">
            <a:xfrm>
              <a:off x="5963652" y="4745802"/>
              <a:ext cx="1738283" cy="328828"/>
            </a:xfrm>
            <a:custGeom>
              <a:avLst/>
              <a:gdLst>
                <a:gd name="T0" fmla="*/ 0 w 1274"/>
                <a:gd name="T1" fmla="*/ 0 h 241"/>
                <a:gd name="T2" fmla="*/ 909 w 1274"/>
                <a:gd name="T3" fmla="*/ 241 h 241"/>
                <a:gd name="T4" fmla="*/ 1274 w 1274"/>
                <a:gd name="T5" fmla="*/ 12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4" h="241">
                  <a:moveTo>
                    <a:pt x="0" y="0"/>
                  </a:moveTo>
                  <a:lnTo>
                    <a:pt x="909" y="241"/>
                  </a:lnTo>
                  <a:lnTo>
                    <a:pt x="1274" y="127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Line 717"/>
            <p:cNvSpPr>
              <a:spLocks noChangeShapeType="1"/>
            </p:cNvSpPr>
            <p:nvPr/>
          </p:nvSpPr>
          <p:spPr bwMode="auto">
            <a:xfrm>
              <a:off x="4997636" y="4060859"/>
              <a:ext cx="966016" cy="684944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Line 718"/>
            <p:cNvSpPr>
              <a:spLocks noChangeShapeType="1"/>
            </p:cNvSpPr>
            <p:nvPr/>
          </p:nvSpPr>
          <p:spPr bwMode="auto">
            <a:xfrm>
              <a:off x="4368632" y="3149421"/>
              <a:ext cx="629002" cy="911438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Line 719"/>
            <p:cNvSpPr>
              <a:spLocks noChangeShapeType="1"/>
            </p:cNvSpPr>
            <p:nvPr/>
          </p:nvSpPr>
          <p:spPr bwMode="auto">
            <a:xfrm flipH="1">
              <a:off x="4368634" y="2944756"/>
              <a:ext cx="809106" cy="20466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Line 720"/>
            <p:cNvSpPr>
              <a:spLocks noChangeShapeType="1"/>
            </p:cNvSpPr>
            <p:nvPr/>
          </p:nvSpPr>
          <p:spPr bwMode="auto">
            <a:xfrm flipH="1">
              <a:off x="5177742" y="2348501"/>
              <a:ext cx="856862" cy="596256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Line 721"/>
            <p:cNvSpPr>
              <a:spLocks noChangeShapeType="1"/>
            </p:cNvSpPr>
            <p:nvPr/>
          </p:nvSpPr>
          <p:spPr bwMode="auto">
            <a:xfrm flipH="1" flipV="1">
              <a:off x="6034604" y="2348500"/>
              <a:ext cx="1180232" cy="649470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722"/>
            <p:cNvSpPr/>
            <p:nvPr/>
          </p:nvSpPr>
          <p:spPr bwMode="auto">
            <a:xfrm>
              <a:off x="7214833" y="2997968"/>
              <a:ext cx="573059" cy="798191"/>
            </a:xfrm>
            <a:custGeom>
              <a:avLst/>
              <a:gdLst>
                <a:gd name="T0" fmla="*/ 344 w 420"/>
                <a:gd name="T1" fmla="*/ 585 h 585"/>
                <a:gd name="T2" fmla="*/ 420 w 420"/>
                <a:gd name="T3" fmla="*/ 87 h 585"/>
                <a:gd name="T4" fmla="*/ 0 w 420"/>
                <a:gd name="T5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0" h="585">
                  <a:moveTo>
                    <a:pt x="344" y="585"/>
                  </a:moveTo>
                  <a:lnTo>
                    <a:pt x="420" y="8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723"/>
            <p:cNvSpPr/>
            <p:nvPr/>
          </p:nvSpPr>
          <p:spPr bwMode="auto">
            <a:xfrm>
              <a:off x="7193002" y="2997968"/>
              <a:ext cx="491195" cy="2076661"/>
            </a:xfrm>
            <a:custGeom>
              <a:avLst/>
              <a:gdLst>
                <a:gd name="T0" fmla="*/ 16 w 360"/>
                <a:gd name="T1" fmla="*/ 0 h 1522"/>
                <a:gd name="T2" fmla="*/ 0 w 360"/>
                <a:gd name="T3" fmla="*/ 729 h 1522"/>
                <a:gd name="T4" fmla="*/ 8 w 360"/>
                <a:gd name="T5" fmla="*/ 1522 h 1522"/>
                <a:gd name="T6" fmla="*/ 358 w 360"/>
                <a:gd name="T7" fmla="*/ 600 h 1522"/>
                <a:gd name="T8" fmla="*/ 360 w 360"/>
                <a:gd name="T9" fmla="*/ 585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1522">
                  <a:moveTo>
                    <a:pt x="16" y="0"/>
                  </a:moveTo>
                  <a:lnTo>
                    <a:pt x="0" y="729"/>
                  </a:lnTo>
                  <a:lnTo>
                    <a:pt x="8" y="1522"/>
                  </a:lnTo>
                  <a:lnTo>
                    <a:pt x="358" y="600"/>
                  </a:lnTo>
                  <a:lnTo>
                    <a:pt x="360" y="585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Line 724"/>
            <p:cNvSpPr>
              <a:spLocks noChangeShapeType="1"/>
            </p:cNvSpPr>
            <p:nvPr/>
          </p:nvSpPr>
          <p:spPr bwMode="auto">
            <a:xfrm flipV="1">
              <a:off x="6413914" y="2997968"/>
              <a:ext cx="800921" cy="25651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Line 725"/>
            <p:cNvSpPr>
              <a:spLocks noChangeShapeType="1"/>
            </p:cNvSpPr>
            <p:nvPr/>
          </p:nvSpPr>
          <p:spPr bwMode="auto">
            <a:xfrm flipV="1">
              <a:off x="4997634" y="3254480"/>
              <a:ext cx="1416278" cy="81729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726"/>
            <p:cNvSpPr/>
            <p:nvPr/>
          </p:nvSpPr>
          <p:spPr bwMode="auto">
            <a:xfrm>
              <a:off x="4440949" y="4071773"/>
              <a:ext cx="753165" cy="1069713"/>
            </a:xfrm>
            <a:custGeom>
              <a:avLst/>
              <a:gdLst>
                <a:gd name="T0" fmla="*/ 552 w 552"/>
                <a:gd name="T1" fmla="*/ 784 h 784"/>
                <a:gd name="T2" fmla="*/ 0 w 552"/>
                <a:gd name="T3" fmla="*/ 412 h 784"/>
                <a:gd name="T4" fmla="*/ 408 w 552"/>
                <a:gd name="T5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2" h="784">
                  <a:moveTo>
                    <a:pt x="552" y="784"/>
                  </a:moveTo>
                  <a:lnTo>
                    <a:pt x="0" y="412"/>
                  </a:lnTo>
                  <a:lnTo>
                    <a:pt x="408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Line 728"/>
            <p:cNvSpPr>
              <a:spLocks noChangeShapeType="1"/>
            </p:cNvSpPr>
            <p:nvPr/>
          </p:nvSpPr>
          <p:spPr bwMode="auto">
            <a:xfrm flipH="1">
              <a:off x="5194114" y="4745801"/>
              <a:ext cx="769538" cy="395684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729"/>
            <p:cNvSpPr/>
            <p:nvPr/>
          </p:nvSpPr>
          <p:spPr bwMode="auto">
            <a:xfrm>
              <a:off x="5963654" y="3816625"/>
              <a:ext cx="1717818" cy="929177"/>
            </a:xfrm>
            <a:custGeom>
              <a:avLst/>
              <a:gdLst>
                <a:gd name="T0" fmla="*/ 1259 w 1259"/>
                <a:gd name="T1" fmla="*/ 0 h 681"/>
                <a:gd name="T2" fmla="*/ 902 w 1259"/>
                <a:gd name="T3" fmla="*/ 140 h 681"/>
                <a:gd name="T4" fmla="*/ 0 w 1259"/>
                <a:gd name="T5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9" h="681">
                  <a:moveTo>
                    <a:pt x="1259" y="0"/>
                  </a:moveTo>
                  <a:lnTo>
                    <a:pt x="902" y="140"/>
                  </a:lnTo>
                  <a:lnTo>
                    <a:pt x="0" y="681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730"/>
            <p:cNvSpPr/>
            <p:nvPr/>
          </p:nvSpPr>
          <p:spPr bwMode="auto">
            <a:xfrm>
              <a:off x="5254151" y="5500332"/>
              <a:ext cx="1756021" cy="158273"/>
            </a:xfrm>
            <a:custGeom>
              <a:avLst/>
              <a:gdLst>
                <a:gd name="T0" fmla="*/ 1287 w 1287"/>
                <a:gd name="T1" fmla="*/ 0 h 116"/>
                <a:gd name="T2" fmla="*/ 739 w 1287"/>
                <a:gd name="T3" fmla="*/ 38 h 116"/>
                <a:gd name="T4" fmla="*/ 0 w 1287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7" h="116">
                  <a:moveTo>
                    <a:pt x="1287" y="0"/>
                  </a:moveTo>
                  <a:lnTo>
                    <a:pt x="739" y="38"/>
                  </a:lnTo>
                  <a:lnTo>
                    <a:pt x="0" y="116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731"/>
            <p:cNvSpPr/>
            <p:nvPr/>
          </p:nvSpPr>
          <p:spPr bwMode="auto">
            <a:xfrm>
              <a:off x="5194116" y="5074626"/>
              <a:ext cx="2009806" cy="477551"/>
            </a:xfrm>
            <a:custGeom>
              <a:avLst/>
              <a:gdLst>
                <a:gd name="T0" fmla="*/ 0 w 1473"/>
                <a:gd name="T1" fmla="*/ 49 h 350"/>
                <a:gd name="T2" fmla="*/ 783 w 1473"/>
                <a:gd name="T3" fmla="*/ 350 h 350"/>
                <a:gd name="T4" fmla="*/ 1473 w 1473"/>
                <a:gd name="T5" fmla="*/ 0 h 350"/>
                <a:gd name="T6" fmla="*/ 1348 w 1473"/>
                <a:gd name="T7" fmla="*/ 30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3" h="350">
                  <a:moveTo>
                    <a:pt x="0" y="49"/>
                  </a:moveTo>
                  <a:lnTo>
                    <a:pt x="783" y="350"/>
                  </a:lnTo>
                  <a:lnTo>
                    <a:pt x="1473" y="0"/>
                  </a:lnTo>
                  <a:lnTo>
                    <a:pt x="1348" y="303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Line 732"/>
            <p:cNvSpPr>
              <a:spLocks noChangeShapeType="1"/>
            </p:cNvSpPr>
            <p:nvPr/>
          </p:nvSpPr>
          <p:spPr bwMode="auto">
            <a:xfrm>
              <a:off x="6413918" y="3254481"/>
              <a:ext cx="780454" cy="753166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Line 733"/>
            <p:cNvSpPr>
              <a:spLocks noChangeShapeType="1"/>
            </p:cNvSpPr>
            <p:nvPr/>
          </p:nvSpPr>
          <p:spPr bwMode="auto">
            <a:xfrm>
              <a:off x="5177745" y="2944750"/>
              <a:ext cx="1236173" cy="30972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553195" y="2109078"/>
            <a:ext cx="3784653" cy="771623"/>
            <a:chOff x="2553195" y="2109078"/>
            <a:chExt cx="3784653" cy="771623"/>
          </a:xfrm>
        </p:grpSpPr>
        <p:sp>
          <p:nvSpPr>
            <p:cNvPr id="54" name="Rectangle 1"/>
            <p:cNvSpPr/>
            <p:nvPr/>
          </p:nvSpPr>
          <p:spPr>
            <a:xfrm>
              <a:off x="2553195" y="2115243"/>
              <a:ext cx="3784653" cy="759293"/>
            </a:xfrm>
            <a:prstGeom prst="rect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7" name="Rectangle 3"/>
            <p:cNvSpPr txBox="1">
              <a:spLocks noChangeArrowheads="1"/>
            </p:cNvSpPr>
            <p:nvPr/>
          </p:nvSpPr>
          <p:spPr bwMode="auto">
            <a:xfrm>
              <a:off x="5134760" y="2109078"/>
              <a:ext cx="774482" cy="771623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dist"/>
              <a:r>
                <a:rPr lang="en-US" altLang="ko-KR" dirty="0">
                  <a:solidFill>
                    <a:prstClr val="white"/>
                  </a:solidFill>
                  <a:effectLst/>
                  <a:latin typeface="Calibri" panose="020F0502020204030204" pitchFamily="34" charset="0"/>
                </a:rPr>
                <a:t>02</a:t>
              </a:r>
              <a:endParaRPr lang="en-US" altLang="ko-KR" dirty="0">
                <a:solidFill>
                  <a:prstClr val="white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58" name="Rectangle 3"/>
            <p:cNvSpPr txBox="1">
              <a:spLocks noChangeArrowheads="1"/>
            </p:cNvSpPr>
            <p:nvPr/>
          </p:nvSpPr>
          <p:spPr bwMode="auto">
            <a:xfrm>
              <a:off x="2730285" y="2309133"/>
              <a:ext cx="2475673" cy="371513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r"/>
              <a:r>
                <a:rPr lang="en-US" altLang="ko-KR" sz="900" b="0" dirty="0">
                  <a:solidFill>
                    <a:prstClr val="white"/>
                  </a:solidFill>
                  <a:effectLst/>
                  <a:latin typeface="Calibri" panose="020F0502020204030204" pitchFamily="34" charset="0"/>
                </a:rPr>
                <a:t>Lorem Ipsum is simply dummy text of the printing and typesetting industry </a:t>
              </a:r>
              <a:endParaRPr lang="en-US" altLang="ko-KR" sz="900" b="0" dirty="0">
                <a:solidFill>
                  <a:prstClr val="white"/>
                </a:solidFill>
                <a:effectLst/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447675" y="367239"/>
            <a:ext cx="513548" cy="575736"/>
            <a:chOff x="447675" y="367239"/>
            <a:chExt cx="513548" cy="575736"/>
          </a:xfrm>
        </p:grpSpPr>
        <p:sp>
          <p:nvSpPr>
            <p:cNvPr id="26" name="等腰三角形 25"/>
            <p:cNvSpPr/>
            <p:nvPr/>
          </p:nvSpPr>
          <p:spPr>
            <a:xfrm rot="5400000">
              <a:off x="414282" y="400632"/>
              <a:ext cx="484204" cy="417418"/>
            </a:xfrm>
            <a:prstGeom prst="triangl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等腰三角形 26"/>
            <p:cNvSpPr/>
            <p:nvPr/>
          </p:nvSpPr>
          <p:spPr>
            <a:xfrm rot="5400000">
              <a:off x="581357" y="563109"/>
              <a:ext cx="408004" cy="351728"/>
            </a:xfrm>
            <a:prstGeom prst="triangle">
              <a:avLst/>
            </a:prstGeom>
            <a:solidFill>
              <a:srgbClr val="2A999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矩形 27"/>
          <p:cNvSpPr/>
          <p:nvPr/>
        </p:nvSpPr>
        <p:spPr>
          <a:xfrm>
            <a:off x="999299" y="522417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70000"/>
                      </a:schemeClr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定义</a:t>
            </a:r>
            <a:endParaRPr lang="zh-CN" altLang="en-US" sz="2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alpha val="70000"/>
                    </a:schemeClr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56384" y="1139448"/>
            <a:ext cx="10990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i="0" dirty="0">
                <a:solidFill>
                  <a:srgbClr val="FF0000"/>
                </a:solidFill>
                <a:effectLst/>
                <a:latin typeface="+mj-ea"/>
                <a:ea typeface="+mj-ea"/>
              </a:rPr>
              <a:t>模型变换</a:t>
            </a:r>
            <a:r>
              <a:rPr lang="zh-CN" altLang="en-US" b="0" i="0" dirty="0">
                <a:solidFill>
                  <a:schemeClr val="bg1"/>
                </a:solidFill>
                <a:effectLst/>
                <a:latin typeface="+mj-ea"/>
                <a:ea typeface="+mj-ea"/>
              </a:rPr>
              <a:t>：是从模型坐标系到世界坐标系的转换。</a:t>
            </a:r>
            <a:endParaRPr lang="en-US" altLang="zh-CN" b="0" i="0" dirty="0">
              <a:solidFill>
                <a:schemeClr val="bg1"/>
              </a:solidFill>
              <a:effectLst/>
              <a:latin typeface="+mj-ea"/>
              <a:ea typeface="+mj-ea"/>
            </a:endParaRPr>
          </a:p>
          <a:p>
            <a:r>
              <a:rPr lang="zh-CN" altLang="en-US" b="0" i="0" dirty="0">
                <a:solidFill>
                  <a:schemeClr val="bg1"/>
                </a:solidFill>
                <a:effectLst/>
                <a:latin typeface="+mj-ea"/>
                <a:ea typeface="+mj-ea"/>
              </a:rPr>
              <a:t>简单通俗来讲，</a:t>
            </a:r>
            <a:r>
              <a:rPr lang="en-US" altLang="zh-CN" b="0" i="0" dirty="0">
                <a:solidFill>
                  <a:schemeClr val="bg1"/>
                </a:solidFill>
                <a:effectLst/>
                <a:latin typeface="+mj-ea"/>
                <a:ea typeface="+mj-ea"/>
              </a:rPr>
              <a:t>3D</a:t>
            </a:r>
            <a:r>
              <a:rPr lang="zh-CN" altLang="en-US" b="0" i="0" dirty="0">
                <a:solidFill>
                  <a:schemeClr val="bg1"/>
                </a:solidFill>
                <a:effectLst/>
                <a:latin typeface="+mj-ea"/>
                <a:ea typeface="+mj-ea"/>
              </a:rPr>
              <a:t>建模之初，模型有自己的坐标系，以及相应的点坐标。就是将场景中的模型摆好，这个过程就叫模型变换。</a:t>
            </a:r>
            <a:endParaRPr lang="zh-CN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H="1">
            <a:off x="731520" y="3657600"/>
            <a:ext cx="705394" cy="1776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>
            <a:off x="1436914" y="3657600"/>
            <a:ext cx="2098766" cy="296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V="1">
            <a:off x="1436914" y="2033451"/>
            <a:ext cx="0" cy="16328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949920" y="2601687"/>
            <a:ext cx="1072755" cy="827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142308" y="2928259"/>
            <a:ext cx="1072755" cy="827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4241073" y="2251700"/>
            <a:ext cx="2895600" cy="3400698"/>
            <a:chOff x="4767943" y="2221534"/>
            <a:chExt cx="2895600" cy="3400698"/>
          </a:xfrm>
        </p:grpSpPr>
        <p:cxnSp>
          <p:nvCxnSpPr>
            <p:cNvPr id="11" name="直接箭头连接符 10"/>
            <p:cNvCxnSpPr/>
            <p:nvPr/>
          </p:nvCxnSpPr>
          <p:spPr>
            <a:xfrm flipH="1">
              <a:off x="4767943" y="3845683"/>
              <a:ext cx="705394" cy="17765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直接箭头连接符 11"/>
            <p:cNvCxnSpPr/>
            <p:nvPr/>
          </p:nvCxnSpPr>
          <p:spPr>
            <a:xfrm>
              <a:off x="5473337" y="3845683"/>
              <a:ext cx="2098766" cy="2960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直接箭头连接符 12"/>
            <p:cNvCxnSpPr/>
            <p:nvPr/>
          </p:nvCxnSpPr>
          <p:spPr>
            <a:xfrm flipV="1">
              <a:off x="5473337" y="2221534"/>
              <a:ext cx="0" cy="16328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5" name="矩形 14"/>
            <p:cNvSpPr/>
            <p:nvPr/>
          </p:nvSpPr>
          <p:spPr>
            <a:xfrm>
              <a:off x="5965371" y="2767151"/>
              <a:ext cx="1072755" cy="8273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6151546" y="2928259"/>
              <a:ext cx="1511997" cy="11321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8" name="直接箭头连接符 17"/>
          <p:cNvCxnSpPr/>
          <p:nvPr/>
        </p:nvCxnSpPr>
        <p:spPr>
          <a:xfrm flipH="1">
            <a:off x="8734697" y="3973602"/>
            <a:ext cx="705394" cy="1776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9440091" y="3973602"/>
            <a:ext cx="2098766" cy="296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V="1">
            <a:off x="9440091" y="2349453"/>
            <a:ext cx="0" cy="16328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9660559" y="2926081"/>
            <a:ext cx="1072755" cy="827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8110833" y="2926082"/>
            <a:ext cx="1072755" cy="827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1881051" y="462425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平移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018421" y="476412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缩放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843142" y="476412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旋转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447675" y="367239"/>
            <a:ext cx="513548" cy="575736"/>
            <a:chOff x="447675" y="367239"/>
            <a:chExt cx="513548" cy="575736"/>
          </a:xfrm>
        </p:grpSpPr>
        <p:sp>
          <p:nvSpPr>
            <p:cNvPr id="26" name="等腰三角形 25"/>
            <p:cNvSpPr/>
            <p:nvPr/>
          </p:nvSpPr>
          <p:spPr>
            <a:xfrm rot="5400000">
              <a:off x="414282" y="400632"/>
              <a:ext cx="484204" cy="417418"/>
            </a:xfrm>
            <a:prstGeom prst="triangl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等腰三角形 26"/>
            <p:cNvSpPr/>
            <p:nvPr/>
          </p:nvSpPr>
          <p:spPr>
            <a:xfrm rot="5400000">
              <a:off x="581357" y="563109"/>
              <a:ext cx="408004" cy="351728"/>
            </a:xfrm>
            <a:prstGeom prst="triangle">
              <a:avLst/>
            </a:prstGeom>
            <a:solidFill>
              <a:srgbClr val="2A999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矩形 27"/>
          <p:cNvSpPr/>
          <p:nvPr/>
        </p:nvSpPr>
        <p:spPr>
          <a:xfrm>
            <a:off x="999299" y="522417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70000"/>
                      </a:schemeClr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定义</a:t>
            </a:r>
            <a:endParaRPr lang="zh-CN" altLang="en-US" sz="2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alpha val="70000"/>
                    </a:schemeClr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60731" y="1343041"/>
            <a:ext cx="3500845" cy="3400698"/>
            <a:chOff x="850584" y="1054662"/>
            <a:chExt cx="3500845" cy="3400698"/>
          </a:xfrm>
        </p:grpSpPr>
        <p:cxnSp>
          <p:nvCxnSpPr>
            <p:cNvPr id="3" name="直接箭头连接符 2"/>
            <p:cNvCxnSpPr/>
            <p:nvPr/>
          </p:nvCxnSpPr>
          <p:spPr>
            <a:xfrm flipH="1">
              <a:off x="1547269" y="2678811"/>
              <a:ext cx="705394" cy="17765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" name="直接箭头连接符 3"/>
            <p:cNvCxnSpPr/>
            <p:nvPr/>
          </p:nvCxnSpPr>
          <p:spPr>
            <a:xfrm>
              <a:off x="2252663" y="2678811"/>
              <a:ext cx="2098766" cy="2960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" name="直接箭头连接符 6"/>
            <p:cNvCxnSpPr/>
            <p:nvPr/>
          </p:nvCxnSpPr>
          <p:spPr>
            <a:xfrm flipV="1">
              <a:off x="2252663" y="1054662"/>
              <a:ext cx="0" cy="16328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/>
          </p:nvSpPr>
          <p:spPr>
            <a:xfrm>
              <a:off x="2765669" y="1622898"/>
              <a:ext cx="1072755" cy="8273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2958057" y="1949470"/>
              <a:ext cx="1072755" cy="8273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696800" y="3645462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复合变换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850584" y="2069747"/>
              <a:ext cx="1072755" cy="8273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09495" y="5184701"/>
            <a:ext cx="10894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i="0" dirty="0">
                <a:solidFill>
                  <a:schemeClr val="bg1"/>
                </a:solidFill>
                <a:effectLst/>
                <a:latin typeface="-apple-system"/>
              </a:rPr>
              <a:t>模型变换不同顺序有不同的结果，其实就是因为矩阵相乘不满足交换律，但满足结合律，所以对应同一个复合变换，可以先得出其中的基础变换的矩阵乘积，再与输入向量相乘。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/>
          <a:srcRect t="1" r="4123" b="3264"/>
          <a:stretch>
            <a:fillRect/>
          </a:stretch>
        </p:blipFill>
        <p:spPr>
          <a:xfrm>
            <a:off x="4966969" y="2096361"/>
            <a:ext cx="2566172" cy="192573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9151" y="2096361"/>
            <a:ext cx="2566172" cy="1891148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5399314" y="418993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先平移后旋转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164924" y="418993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先旋转后平移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3"/>
          <p:cNvSpPr txBox="1">
            <a:spLocks noChangeArrowheads="1"/>
          </p:cNvSpPr>
          <p:nvPr/>
        </p:nvSpPr>
        <p:spPr bwMode="auto">
          <a:xfrm>
            <a:off x="5134761" y="3022503"/>
            <a:ext cx="1922987" cy="586957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zh-CN" altLang="en-US" sz="3200" dirty="0">
                <a:ea typeface="微软雅黑" panose="020B0503020204020204" pitchFamily="34" charset="-122"/>
              </a:rPr>
              <a:t>公式推导</a:t>
            </a:r>
            <a:endParaRPr lang="zh-CN" altLang="en-US" sz="3200" dirty="0">
              <a:ea typeface="微软雅黑" panose="020B0503020204020204" pitchFamily="34" charset="-122"/>
            </a:endParaRPr>
          </a:p>
        </p:txBody>
      </p:sp>
      <p:grpSp>
        <p:nvGrpSpPr>
          <p:cNvPr id="64" name="Group 1"/>
          <p:cNvGrpSpPr/>
          <p:nvPr/>
        </p:nvGrpSpPr>
        <p:grpSpPr>
          <a:xfrm>
            <a:off x="-2982769" y="3616264"/>
            <a:ext cx="6950890" cy="7035260"/>
            <a:chOff x="4297681" y="2137013"/>
            <a:chExt cx="3596640" cy="3640296"/>
          </a:xfrm>
        </p:grpSpPr>
        <p:sp>
          <p:nvSpPr>
            <p:cNvPr id="65" name="Line 699"/>
            <p:cNvSpPr>
              <a:spLocks noChangeShapeType="1"/>
            </p:cNvSpPr>
            <p:nvPr/>
          </p:nvSpPr>
          <p:spPr bwMode="auto">
            <a:xfrm flipH="1" flipV="1">
              <a:off x="6010042" y="2137013"/>
              <a:ext cx="971473" cy="229223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700"/>
            <p:cNvSpPr/>
            <p:nvPr/>
          </p:nvSpPr>
          <p:spPr bwMode="auto">
            <a:xfrm>
              <a:off x="6981517" y="2366236"/>
              <a:ext cx="912804" cy="1547262"/>
            </a:xfrm>
            <a:custGeom>
              <a:avLst/>
              <a:gdLst>
                <a:gd name="T0" fmla="*/ 669 w 669"/>
                <a:gd name="T1" fmla="*/ 1134 h 1134"/>
                <a:gd name="T2" fmla="*/ 591 w 669"/>
                <a:gd name="T3" fmla="*/ 550 h 1134"/>
                <a:gd name="T4" fmla="*/ 0 w 669"/>
                <a:gd name="T5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9" h="1134">
                  <a:moveTo>
                    <a:pt x="669" y="1134"/>
                  </a:moveTo>
                  <a:lnTo>
                    <a:pt x="591" y="55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701"/>
            <p:cNvSpPr/>
            <p:nvPr/>
          </p:nvSpPr>
          <p:spPr bwMode="auto">
            <a:xfrm>
              <a:off x="5240505" y="3913500"/>
              <a:ext cx="2653816" cy="1863809"/>
            </a:xfrm>
            <a:custGeom>
              <a:avLst/>
              <a:gdLst>
                <a:gd name="T0" fmla="*/ 0 w 1945"/>
                <a:gd name="T1" fmla="*/ 1276 h 1366"/>
                <a:gd name="T2" fmla="*/ 830 w 1945"/>
                <a:gd name="T3" fmla="*/ 1366 h 1366"/>
                <a:gd name="T4" fmla="*/ 1305 w 1945"/>
                <a:gd name="T5" fmla="*/ 1162 h 1366"/>
                <a:gd name="T6" fmla="*/ 1804 w 1945"/>
                <a:gd name="T7" fmla="*/ 737 h 1366"/>
                <a:gd name="T8" fmla="*/ 1945 w 1945"/>
                <a:gd name="T9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5" h="1366">
                  <a:moveTo>
                    <a:pt x="0" y="1276"/>
                  </a:moveTo>
                  <a:lnTo>
                    <a:pt x="830" y="1366"/>
                  </a:lnTo>
                  <a:lnTo>
                    <a:pt x="1305" y="1162"/>
                  </a:lnTo>
                  <a:lnTo>
                    <a:pt x="1804" y="737"/>
                  </a:lnTo>
                  <a:lnTo>
                    <a:pt x="1945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Line 702"/>
            <p:cNvSpPr>
              <a:spLocks noChangeShapeType="1"/>
            </p:cNvSpPr>
            <p:nvPr/>
          </p:nvSpPr>
          <p:spPr bwMode="auto">
            <a:xfrm>
              <a:off x="4440949" y="4633919"/>
              <a:ext cx="799556" cy="102059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703"/>
            <p:cNvSpPr/>
            <p:nvPr/>
          </p:nvSpPr>
          <p:spPr bwMode="auto">
            <a:xfrm>
              <a:off x="4297681" y="3149337"/>
              <a:ext cx="143268" cy="1484584"/>
            </a:xfrm>
            <a:custGeom>
              <a:avLst/>
              <a:gdLst>
                <a:gd name="T0" fmla="*/ 609 w 609"/>
                <a:gd name="T1" fmla="*/ 0 h 1611"/>
                <a:gd name="T2" fmla="*/ 592 w 609"/>
                <a:gd name="T3" fmla="*/ 5 h 1611"/>
                <a:gd name="T4" fmla="*/ 313 w 609"/>
                <a:gd name="T5" fmla="*/ 392 h 1611"/>
                <a:gd name="T6" fmla="*/ 52 w 609"/>
                <a:gd name="T7" fmla="*/ 523 h 1611"/>
                <a:gd name="T8" fmla="*/ 0 w 609"/>
                <a:gd name="T9" fmla="*/ 1132 h 1611"/>
                <a:gd name="T10" fmla="*/ 105 w 609"/>
                <a:gd name="T11" fmla="*/ 1611 h 1611"/>
                <a:gd name="connsiteX0" fmla="*/ 10000 w 10018"/>
                <a:gd name="connsiteY0" fmla="*/ 0 h 10000"/>
                <a:gd name="connsiteX1" fmla="*/ 10018 w 10018"/>
                <a:gd name="connsiteY1" fmla="*/ 1358 h 10000"/>
                <a:gd name="connsiteX2" fmla="*/ 5140 w 10018"/>
                <a:gd name="connsiteY2" fmla="*/ 2433 h 10000"/>
                <a:gd name="connsiteX3" fmla="*/ 854 w 10018"/>
                <a:gd name="connsiteY3" fmla="*/ 3246 h 10000"/>
                <a:gd name="connsiteX4" fmla="*/ 0 w 10018"/>
                <a:gd name="connsiteY4" fmla="*/ 7027 h 10000"/>
                <a:gd name="connsiteX5" fmla="*/ 1724 w 10018"/>
                <a:gd name="connsiteY5" fmla="*/ 10000 h 10000"/>
                <a:gd name="connsiteX0-1" fmla="*/ 12868 w 12868"/>
                <a:gd name="connsiteY0-2" fmla="*/ 0 h 9028"/>
                <a:gd name="connsiteX1-3" fmla="*/ 10018 w 12868"/>
                <a:gd name="connsiteY1-4" fmla="*/ 386 h 9028"/>
                <a:gd name="connsiteX2-5" fmla="*/ 5140 w 12868"/>
                <a:gd name="connsiteY2-6" fmla="*/ 1461 h 9028"/>
                <a:gd name="connsiteX3-7" fmla="*/ 854 w 12868"/>
                <a:gd name="connsiteY3-8" fmla="*/ 2274 h 9028"/>
                <a:gd name="connsiteX4-9" fmla="*/ 0 w 12868"/>
                <a:gd name="connsiteY4-10" fmla="*/ 6055 h 9028"/>
                <a:gd name="connsiteX5-11" fmla="*/ 1724 w 12868"/>
                <a:gd name="connsiteY5-12" fmla="*/ 9028 h 9028"/>
                <a:gd name="connsiteX0-13" fmla="*/ 7785 w 7785"/>
                <a:gd name="connsiteY0-14" fmla="*/ 0 h 9572"/>
                <a:gd name="connsiteX1-15" fmla="*/ 3994 w 7785"/>
                <a:gd name="connsiteY1-16" fmla="*/ 1190 h 9572"/>
                <a:gd name="connsiteX2-17" fmla="*/ 664 w 7785"/>
                <a:gd name="connsiteY2-18" fmla="*/ 2091 h 9572"/>
                <a:gd name="connsiteX3-19" fmla="*/ 0 w 7785"/>
                <a:gd name="connsiteY3-20" fmla="*/ 6279 h 9572"/>
                <a:gd name="connsiteX4-21" fmla="*/ 1340 w 7785"/>
                <a:gd name="connsiteY4-22" fmla="*/ 9572 h 9572"/>
                <a:gd name="connsiteX0-23" fmla="*/ 5130 w 5130"/>
                <a:gd name="connsiteY0-24" fmla="*/ 0 h 8757"/>
                <a:gd name="connsiteX1-25" fmla="*/ 853 w 5130"/>
                <a:gd name="connsiteY1-26" fmla="*/ 941 h 8757"/>
                <a:gd name="connsiteX2-27" fmla="*/ 0 w 5130"/>
                <a:gd name="connsiteY2-28" fmla="*/ 5317 h 8757"/>
                <a:gd name="connsiteX3-29" fmla="*/ 1721 w 5130"/>
                <a:gd name="connsiteY3-30" fmla="*/ 8757 h 8757"/>
                <a:gd name="connsiteX0-31" fmla="*/ 1663 w 3355"/>
                <a:gd name="connsiteY0-32" fmla="*/ 0 h 8925"/>
                <a:gd name="connsiteX1-33" fmla="*/ 0 w 3355"/>
                <a:gd name="connsiteY1-34" fmla="*/ 4997 h 8925"/>
                <a:gd name="connsiteX2-35" fmla="*/ 3355 w 3355"/>
                <a:gd name="connsiteY2-36" fmla="*/ 8925 h 89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3355" h="8925">
                  <a:moveTo>
                    <a:pt x="1663" y="0"/>
                  </a:moveTo>
                  <a:lnTo>
                    <a:pt x="0" y="4997"/>
                  </a:lnTo>
                  <a:lnTo>
                    <a:pt x="3355" y="8925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Line 704"/>
            <p:cNvSpPr>
              <a:spLocks noChangeShapeType="1"/>
            </p:cNvSpPr>
            <p:nvPr/>
          </p:nvSpPr>
          <p:spPr bwMode="auto">
            <a:xfrm flipH="1">
              <a:off x="5114925" y="2137013"/>
              <a:ext cx="895116" cy="29662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705"/>
            <p:cNvSpPr/>
            <p:nvPr/>
          </p:nvSpPr>
          <p:spPr bwMode="auto">
            <a:xfrm>
              <a:off x="5112461" y="2348476"/>
              <a:ext cx="1871166" cy="103615"/>
            </a:xfrm>
            <a:custGeom>
              <a:avLst/>
              <a:gdLst>
                <a:gd name="T0" fmla="*/ 0 w 1375"/>
                <a:gd name="T1" fmla="*/ 69 h 119"/>
                <a:gd name="T2" fmla="*/ 0 w 1375"/>
                <a:gd name="T3" fmla="*/ 69 h 119"/>
                <a:gd name="T4" fmla="*/ 681 w 1375"/>
                <a:gd name="T5" fmla="*/ 0 h 119"/>
                <a:gd name="T6" fmla="*/ 681 w 1375"/>
                <a:gd name="T7" fmla="*/ 0 h 119"/>
                <a:gd name="T8" fmla="*/ 1375 w 1375"/>
                <a:gd name="T9" fmla="*/ 13 h 119"/>
                <a:gd name="T10" fmla="*/ 1279 w 1375"/>
                <a:gd name="T11" fmla="*/ 119 h 119"/>
                <a:gd name="connsiteX0" fmla="*/ 0 w 10000"/>
                <a:gd name="connsiteY0" fmla="*/ 5798 h 12759"/>
                <a:gd name="connsiteX1" fmla="*/ 0 w 10000"/>
                <a:gd name="connsiteY1" fmla="*/ 5798 h 12759"/>
                <a:gd name="connsiteX2" fmla="*/ 4953 w 10000"/>
                <a:gd name="connsiteY2" fmla="*/ 0 h 12759"/>
                <a:gd name="connsiteX3" fmla="*/ 4953 w 10000"/>
                <a:gd name="connsiteY3" fmla="*/ 0 h 12759"/>
                <a:gd name="connsiteX4" fmla="*/ 10000 w 10000"/>
                <a:gd name="connsiteY4" fmla="*/ 1092 h 12759"/>
                <a:gd name="connsiteX5" fmla="*/ 9413 w 10000"/>
                <a:gd name="connsiteY5" fmla="*/ 12759 h 12759"/>
                <a:gd name="connsiteX0-1" fmla="*/ 0 w 10000"/>
                <a:gd name="connsiteY0-2" fmla="*/ 5798 h 5798"/>
                <a:gd name="connsiteX1-3" fmla="*/ 0 w 10000"/>
                <a:gd name="connsiteY1-4" fmla="*/ 5798 h 5798"/>
                <a:gd name="connsiteX2-5" fmla="*/ 4953 w 10000"/>
                <a:gd name="connsiteY2-6" fmla="*/ 0 h 5798"/>
                <a:gd name="connsiteX3-7" fmla="*/ 4953 w 10000"/>
                <a:gd name="connsiteY3-8" fmla="*/ 0 h 5798"/>
                <a:gd name="connsiteX4-9" fmla="*/ 10000 w 10000"/>
                <a:gd name="connsiteY4-10" fmla="*/ 1092 h 57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5798">
                  <a:moveTo>
                    <a:pt x="0" y="5798"/>
                  </a:moveTo>
                  <a:lnTo>
                    <a:pt x="0" y="5798"/>
                  </a:lnTo>
                  <a:lnTo>
                    <a:pt x="4953" y="0"/>
                  </a:lnTo>
                  <a:lnTo>
                    <a:pt x="4953" y="0"/>
                  </a:lnTo>
                  <a:lnTo>
                    <a:pt x="10000" y="1092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706"/>
            <p:cNvSpPr/>
            <p:nvPr/>
          </p:nvSpPr>
          <p:spPr bwMode="auto">
            <a:xfrm>
              <a:off x="4997636" y="4060857"/>
              <a:ext cx="242869" cy="1593654"/>
            </a:xfrm>
            <a:custGeom>
              <a:avLst/>
              <a:gdLst>
                <a:gd name="T0" fmla="*/ 0 w 178"/>
                <a:gd name="T1" fmla="*/ 0 h 1168"/>
                <a:gd name="T2" fmla="*/ 144 w 178"/>
                <a:gd name="T3" fmla="*/ 792 h 1168"/>
                <a:gd name="T4" fmla="*/ 178 w 178"/>
                <a:gd name="T5" fmla="*/ 1168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1168">
                  <a:moveTo>
                    <a:pt x="0" y="0"/>
                  </a:moveTo>
                  <a:lnTo>
                    <a:pt x="144" y="792"/>
                  </a:lnTo>
                  <a:lnTo>
                    <a:pt x="178" y="1168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707"/>
            <p:cNvSpPr/>
            <p:nvPr/>
          </p:nvSpPr>
          <p:spPr bwMode="auto">
            <a:xfrm>
              <a:off x="4997636" y="2442645"/>
              <a:ext cx="180104" cy="1618213"/>
            </a:xfrm>
            <a:custGeom>
              <a:avLst/>
              <a:gdLst>
                <a:gd name="T0" fmla="*/ 79 w 132"/>
                <a:gd name="T1" fmla="*/ 0 h 1186"/>
                <a:gd name="T2" fmla="*/ 132 w 132"/>
                <a:gd name="T3" fmla="*/ 368 h 1186"/>
                <a:gd name="T4" fmla="*/ 0 w 132"/>
                <a:gd name="T5" fmla="*/ 118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186">
                  <a:moveTo>
                    <a:pt x="79" y="0"/>
                  </a:moveTo>
                  <a:lnTo>
                    <a:pt x="132" y="368"/>
                  </a:lnTo>
                  <a:lnTo>
                    <a:pt x="0" y="1186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708"/>
            <p:cNvSpPr/>
            <p:nvPr/>
          </p:nvSpPr>
          <p:spPr bwMode="auto">
            <a:xfrm>
              <a:off x="5963651" y="4745799"/>
              <a:ext cx="409345" cy="1031510"/>
            </a:xfrm>
            <a:custGeom>
              <a:avLst/>
              <a:gdLst>
                <a:gd name="T0" fmla="*/ 0 w 398"/>
                <a:gd name="T1" fmla="*/ 0 h 756"/>
                <a:gd name="T2" fmla="*/ 219 w 398"/>
                <a:gd name="T3" fmla="*/ 591 h 756"/>
                <a:gd name="T4" fmla="*/ 300 w 398"/>
                <a:gd name="T5" fmla="*/ 756 h 756"/>
                <a:gd name="T6" fmla="*/ 398 w 398"/>
                <a:gd name="T7" fmla="*/ 595 h 756"/>
                <a:gd name="connsiteX0" fmla="*/ 0 w 13102"/>
                <a:gd name="connsiteY0" fmla="*/ 0 h 10000"/>
                <a:gd name="connsiteX1" fmla="*/ 5503 w 13102"/>
                <a:gd name="connsiteY1" fmla="*/ 7817 h 10000"/>
                <a:gd name="connsiteX2" fmla="*/ 7538 w 13102"/>
                <a:gd name="connsiteY2" fmla="*/ 10000 h 10000"/>
                <a:gd name="connsiteX3" fmla="*/ 13102 w 13102"/>
                <a:gd name="connsiteY3" fmla="*/ 9384 h 10000"/>
                <a:gd name="connsiteX0-1" fmla="*/ 0 w 7538"/>
                <a:gd name="connsiteY0-2" fmla="*/ 0 h 10000"/>
                <a:gd name="connsiteX1-3" fmla="*/ 5503 w 7538"/>
                <a:gd name="connsiteY1-4" fmla="*/ 7817 h 10000"/>
                <a:gd name="connsiteX2-5" fmla="*/ 7538 w 7538"/>
                <a:gd name="connsiteY2-6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538" h="10000">
                  <a:moveTo>
                    <a:pt x="0" y="0"/>
                  </a:moveTo>
                  <a:lnTo>
                    <a:pt x="5503" y="7817"/>
                  </a:lnTo>
                  <a:lnTo>
                    <a:pt x="7538" y="1000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709"/>
            <p:cNvSpPr/>
            <p:nvPr/>
          </p:nvSpPr>
          <p:spPr bwMode="auto">
            <a:xfrm>
              <a:off x="5963652" y="2348500"/>
              <a:ext cx="450260" cy="2397304"/>
            </a:xfrm>
            <a:custGeom>
              <a:avLst/>
              <a:gdLst>
                <a:gd name="T0" fmla="*/ 52 w 330"/>
                <a:gd name="T1" fmla="*/ 0 h 1757"/>
                <a:gd name="T2" fmla="*/ 330 w 330"/>
                <a:gd name="T3" fmla="*/ 664 h 1757"/>
                <a:gd name="T4" fmla="*/ 0 w 330"/>
                <a:gd name="T5" fmla="*/ 1757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1757">
                  <a:moveTo>
                    <a:pt x="52" y="0"/>
                  </a:moveTo>
                  <a:lnTo>
                    <a:pt x="330" y="664"/>
                  </a:lnTo>
                  <a:lnTo>
                    <a:pt x="0" y="1757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Line 710"/>
            <p:cNvSpPr>
              <a:spLocks noChangeShapeType="1"/>
            </p:cNvSpPr>
            <p:nvPr/>
          </p:nvSpPr>
          <p:spPr bwMode="auto">
            <a:xfrm>
              <a:off x="6010042" y="2137015"/>
              <a:ext cx="24560" cy="211488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Line 711"/>
            <p:cNvSpPr>
              <a:spLocks noChangeShapeType="1"/>
            </p:cNvSpPr>
            <p:nvPr/>
          </p:nvSpPr>
          <p:spPr bwMode="auto">
            <a:xfrm flipH="1">
              <a:off x="4368632" y="2434349"/>
              <a:ext cx="751816" cy="71507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Line 712"/>
            <p:cNvSpPr>
              <a:spLocks noChangeShapeType="1"/>
            </p:cNvSpPr>
            <p:nvPr/>
          </p:nvSpPr>
          <p:spPr bwMode="auto">
            <a:xfrm flipH="1" flipV="1">
              <a:off x="7681469" y="3816627"/>
              <a:ext cx="212851" cy="9687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Line 713"/>
            <p:cNvSpPr>
              <a:spLocks noChangeShapeType="1"/>
            </p:cNvSpPr>
            <p:nvPr/>
          </p:nvSpPr>
          <p:spPr bwMode="auto">
            <a:xfrm flipH="1" flipV="1">
              <a:off x="6981510" y="2366234"/>
              <a:ext cx="237017" cy="63173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Line 714"/>
            <p:cNvSpPr>
              <a:spLocks noChangeShapeType="1"/>
            </p:cNvSpPr>
            <p:nvPr/>
          </p:nvSpPr>
          <p:spPr bwMode="auto">
            <a:xfrm flipH="1" flipV="1">
              <a:off x="7214834" y="2997969"/>
              <a:ext cx="466634" cy="818657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Line 715"/>
            <p:cNvSpPr>
              <a:spLocks noChangeShapeType="1"/>
            </p:cNvSpPr>
            <p:nvPr/>
          </p:nvSpPr>
          <p:spPr bwMode="auto">
            <a:xfrm flipH="1" flipV="1">
              <a:off x="7681469" y="3816627"/>
              <a:ext cx="20465" cy="1102458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716"/>
            <p:cNvSpPr/>
            <p:nvPr/>
          </p:nvSpPr>
          <p:spPr bwMode="auto">
            <a:xfrm>
              <a:off x="5963652" y="4745802"/>
              <a:ext cx="1738283" cy="328828"/>
            </a:xfrm>
            <a:custGeom>
              <a:avLst/>
              <a:gdLst>
                <a:gd name="T0" fmla="*/ 0 w 1274"/>
                <a:gd name="T1" fmla="*/ 0 h 241"/>
                <a:gd name="T2" fmla="*/ 909 w 1274"/>
                <a:gd name="T3" fmla="*/ 241 h 241"/>
                <a:gd name="T4" fmla="*/ 1274 w 1274"/>
                <a:gd name="T5" fmla="*/ 12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4" h="241">
                  <a:moveTo>
                    <a:pt x="0" y="0"/>
                  </a:moveTo>
                  <a:lnTo>
                    <a:pt x="909" y="241"/>
                  </a:lnTo>
                  <a:lnTo>
                    <a:pt x="1274" y="127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Line 717"/>
            <p:cNvSpPr>
              <a:spLocks noChangeShapeType="1"/>
            </p:cNvSpPr>
            <p:nvPr/>
          </p:nvSpPr>
          <p:spPr bwMode="auto">
            <a:xfrm>
              <a:off x="4997636" y="4060859"/>
              <a:ext cx="966016" cy="684944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Line 718"/>
            <p:cNvSpPr>
              <a:spLocks noChangeShapeType="1"/>
            </p:cNvSpPr>
            <p:nvPr/>
          </p:nvSpPr>
          <p:spPr bwMode="auto">
            <a:xfrm>
              <a:off x="4368632" y="3149421"/>
              <a:ext cx="629002" cy="911438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Line 719"/>
            <p:cNvSpPr>
              <a:spLocks noChangeShapeType="1"/>
            </p:cNvSpPr>
            <p:nvPr/>
          </p:nvSpPr>
          <p:spPr bwMode="auto">
            <a:xfrm flipH="1">
              <a:off x="4368634" y="2944756"/>
              <a:ext cx="809106" cy="20466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Line 720"/>
            <p:cNvSpPr>
              <a:spLocks noChangeShapeType="1"/>
            </p:cNvSpPr>
            <p:nvPr/>
          </p:nvSpPr>
          <p:spPr bwMode="auto">
            <a:xfrm flipH="1">
              <a:off x="5177742" y="2348501"/>
              <a:ext cx="856862" cy="596256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Line 721"/>
            <p:cNvSpPr>
              <a:spLocks noChangeShapeType="1"/>
            </p:cNvSpPr>
            <p:nvPr/>
          </p:nvSpPr>
          <p:spPr bwMode="auto">
            <a:xfrm flipH="1" flipV="1">
              <a:off x="6034604" y="2348500"/>
              <a:ext cx="1180232" cy="649470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722"/>
            <p:cNvSpPr/>
            <p:nvPr/>
          </p:nvSpPr>
          <p:spPr bwMode="auto">
            <a:xfrm>
              <a:off x="7214833" y="2997968"/>
              <a:ext cx="573059" cy="798191"/>
            </a:xfrm>
            <a:custGeom>
              <a:avLst/>
              <a:gdLst>
                <a:gd name="T0" fmla="*/ 344 w 420"/>
                <a:gd name="T1" fmla="*/ 585 h 585"/>
                <a:gd name="T2" fmla="*/ 420 w 420"/>
                <a:gd name="T3" fmla="*/ 87 h 585"/>
                <a:gd name="T4" fmla="*/ 0 w 420"/>
                <a:gd name="T5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0" h="585">
                  <a:moveTo>
                    <a:pt x="344" y="585"/>
                  </a:moveTo>
                  <a:lnTo>
                    <a:pt x="420" y="8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723"/>
            <p:cNvSpPr/>
            <p:nvPr/>
          </p:nvSpPr>
          <p:spPr bwMode="auto">
            <a:xfrm>
              <a:off x="7193002" y="2997968"/>
              <a:ext cx="491195" cy="2076661"/>
            </a:xfrm>
            <a:custGeom>
              <a:avLst/>
              <a:gdLst>
                <a:gd name="T0" fmla="*/ 16 w 360"/>
                <a:gd name="T1" fmla="*/ 0 h 1522"/>
                <a:gd name="T2" fmla="*/ 0 w 360"/>
                <a:gd name="T3" fmla="*/ 729 h 1522"/>
                <a:gd name="T4" fmla="*/ 8 w 360"/>
                <a:gd name="T5" fmla="*/ 1522 h 1522"/>
                <a:gd name="T6" fmla="*/ 358 w 360"/>
                <a:gd name="T7" fmla="*/ 600 h 1522"/>
                <a:gd name="T8" fmla="*/ 360 w 360"/>
                <a:gd name="T9" fmla="*/ 585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1522">
                  <a:moveTo>
                    <a:pt x="16" y="0"/>
                  </a:moveTo>
                  <a:lnTo>
                    <a:pt x="0" y="729"/>
                  </a:lnTo>
                  <a:lnTo>
                    <a:pt x="8" y="1522"/>
                  </a:lnTo>
                  <a:lnTo>
                    <a:pt x="358" y="600"/>
                  </a:lnTo>
                  <a:lnTo>
                    <a:pt x="360" y="585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Line 724"/>
            <p:cNvSpPr>
              <a:spLocks noChangeShapeType="1"/>
            </p:cNvSpPr>
            <p:nvPr/>
          </p:nvSpPr>
          <p:spPr bwMode="auto">
            <a:xfrm flipV="1">
              <a:off x="6413914" y="2997968"/>
              <a:ext cx="800921" cy="25651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Line 725"/>
            <p:cNvSpPr>
              <a:spLocks noChangeShapeType="1"/>
            </p:cNvSpPr>
            <p:nvPr/>
          </p:nvSpPr>
          <p:spPr bwMode="auto">
            <a:xfrm flipV="1">
              <a:off x="4997634" y="3254480"/>
              <a:ext cx="1416278" cy="81729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726"/>
            <p:cNvSpPr/>
            <p:nvPr/>
          </p:nvSpPr>
          <p:spPr bwMode="auto">
            <a:xfrm>
              <a:off x="4440949" y="4071773"/>
              <a:ext cx="753165" cy="1069713"/>
            </a:xfrm>
            <a:custGeom>
              <a:avLst/>
              <a:gdLst>
                <a:gd name="T0" fmla="*/ 552 w 552"/>
                <a:gd name="T1" fmla="*/ 784 h 784"/>
                <a:gd name="T2" fmla="*/ 0 w 552"/>
                <a:gd name="T3" fmla="*/ 412 h 784"/>
                <a:gd name="T4" fmla="*/ 408 w 552"/>
                <a:gd name="T5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2" h="784">
                  <a:moveTo>
                    <a:pt x="552" y="784"/>
                  </a:moveTo>
                  <a:lnTo>
                    <a:pt x="0" y="412"/>
                  </a:lnTo>
                  <a:lnTo>
                    <a:pt x="408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Line 728"/>
            <p:cNvSpPr>
              <a:spLocks noChangeShapeType="1"/>
            </p:cNvSpPr>
            <p:nvPr/>
          </p:nvSpPr>
          <p:spPr bwMode="auto">
            <a:xfrm flipH="1">
              <a:off x="5194114" y="4745801"/>
              <a:ext cx="769538" cy="395684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729"/>
            <p:cNvSpPr/>
            <p:nvPr/>
          </p:nvSpPr>
          <p:spPr bwMode="auto">
            <a:xfrm>
              <a:off x="5963654" y="3816625"/>
              <a:ext cx="1717818" cy="929177"/>
            </a:xfrm>
            <a:custGeom>
              <a:avLst/>
              <a:gdLst>
                <a:gd name="T0" fmla="*/ 1259 w 1259"/>
                <a:gd name="T1" fmla="*/ 0 h 681"/>
                <a:gd name="T2" fmla="*/ 902 w 1259"/>
                <a:gd name="T3" fmla="*/ 140 h 681"/>
                <a:gd name="T4" fmla="*/ 0 w 1259"/>
                <a:gd name="T5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9" h="681">
                  <a:moveTo>
                    <a:pt x="1259" y="0"/>
                  </a:moveTo>
                  <a:lnTo>
                    <a:pt x="902" y="140"/>
                  </a:lnTo>
                  <a:lnTo>
                    <a:pt x="0" y="681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730"/>
            <p:cNvSpPr/>
            <p:nvPr/>
          </p:nvSpPr>
          <p:spPr bwMode="auto">
            <a:xfrm>
              <a:off x="5254151" y="5500332"/>
              <a:ext cx="1756021" cy="158273"/>
            </a:xfrm>
            <a:custGeom>
              <a:avLst/>
              <a:gdLst>
                <a:gd name="T0" fmla="*/ 1287 w 1287"/>
                <a:gd name="T1" fmla="*/ 0 h 116"/>
                <a:gd name="T2" fmla="*/ 739 w 1287"/>
                <a:gd name="T3" fmla="*/ 38 h 116"/>
                <a:gd name="T4" fmla="*/ 0 w 1287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7" h="116">
                  <a:moveTo>
                    <a:pt x="1287" y="0"/>
                  </a:moveTo>
                  <a:lnTo>
                    <a:pt x="739" y="38"/>
                  </a:lnTo>
                  <a:lnTo>
                    <a:pt x="0" y="116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731"/>
            <p:cNvSpPr/>
            <p:nvPr/>
          </p:nvSpPr>
          <p:spPr bwMode="auto">
            <a:xfrm>
              <a:off x="5194116" y="5074626"/>
              <a:ext cx="2009806" cy="477551"/>
            </a:xfrm>
            <a:custGeom>
              <a:avLst/>
              <a:gdLst>
                <a:gd name="T0" fmla="*/ 0 w 1473"/>
                <a:gd name="T1" fmla="*/ 49 h 350"/>
                <a:gd name="T2" fmla="*/ 783 w 1473"/>
                <a:gd name="T3" fmla="*/ 350 h 350"/>
                <a:gd name="T4" fmla="*/ 1473 w 1473"/>
                <a:gd name="T5" fmla="*/ 0 h 350"/>
                <a:gd name="T6" fmla="*/ 1348 w 1473"/>
                <a:gd name="T7" fmla="*/ 30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3" h="350">
                  <a:moveTo>
                    <a:pt x="0" y="49"/>
                  </a:moveTo>
                  <a:lnTo>
                    <a:pt x="783" y="350"/>
                  </a:lnTo>
                  <a:lnTo>
                    <a:pt x="1473" y="0"/>
                  </a:lnTo>
                  <a:lnTo>
                    <a:pt x="1348" y="303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Line 732"/>
            <p:cNvSpPr>
              <a:spLocks noChangeShapeType="1"/>
            </p:cNvSpPr>
            <p:nvPr/>
          </p:nvSpPr>
          <p:spPr bwMode="auto">
            <a:xfrm>
              <a:off x="6413918" y="3254481"/>
              <a:ext cx="780454" cy="753166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Line 733"/>
            <p:cNvSpPr>
              <a:spLocks noChangeShapeType="1"/>
            </p:cNvSpPr>
            <p:nvPr/>
          </p:nvSpPr>
          <p:spPr bwMode="auto">
            <a:xfrm>
              <a:off x="5177745" y="2944750"/>
              <a:ext cx="1236173" cy="30972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9" name="Group 1"/>
          <p:cNvGrpSpPr/>
          <p:nvPr/>
        </p:nvGrpSpPr>
        <p:grpSpPr>
          <a:xfrm>
            <a:off x="9290190" y="-3412530"/>
            <a:ext cx="5803619" cy="5874063"/>
            <a:chOff x="4297681" y="2137013"/>
            <a:chExt cx="3596640" cy="3640296"/>
          </a:xfrm>
        </p:grpSpPr>
        <p:sp>
          <p:nvSpPr>
            <p:cNvPr id="100" name="Line 699"/>
            <p:cNvSpPr>
              <a:spLocks noChangeShapeType="1"/>
            </p:cNvSpPr>
            <p:nvPr/>
          </p:nvSpPr>
          <p:spPr bwMode="auto">
            <a:xfrm flipH="1" flipV="1">
              <a:off x="6010042" y="2137013"/>
              <a:ext cx="971473" cy="229223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700"/>
            <p:cNvSpPr/>
            <p:nvPr/>
          </p:nvSpPr>
          <p:spPr bwMode="auto">
            <a:xfrm>
              <a:off x="6981517" y="2366236"/>
              <a:ext cx="912804" cy="1547262"/>
            </a:xfrm>
            <a:custGeom>
              <a:avLst/>
              <a:gdLst>
                <a:gd name="T0" fmla="*/ 669 w 669"/>
                <a:gd name="T1" fmla="*/ 1134 h 1134"/>
                <a:gd name="T2" fmla="*/ 591 w 669"/>
                <a:gd name="T3" fmla="*/ 550 h 1134"/>
                <a:gd name="T4" fmla="*/ 0 w 669"/>
                <a:gd name="T5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9" h="1134">
                  <a:moveTo>
                    <a:pt x="669" y="1134"/>
                  </a:moveTo>
                  <a:lnTo>
                    <a:pt x="591" y="55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701"/>
            <p:cNvSpPr/>
            <p:nvPr/>
          </p:nvSpPr>
          <p:spPr bwMode="auto">
            <a:xfrm>
              <a:off x="5240505" y="3913500"/>
              <a:ext cx="2653816" cy="1863809"/>
            </a:xfrm>
            <a:custGeom>
              <a:avLst/>
              <a:gdLst>
                <a:gd name="T0" fmla="*/ 0 w 1945"/>
                <a:gd name="T1" fmla="*/ 1276 h 1366"/>
                <a:gd name="T2" fmla="*/ 830 w 1945"/>
                <a:gd name="T3" fmla="*/ 1366 h 1366"/>
                <a:gd name="T4" fmla="*/ 1305 w 1945"/>
                <a:gd name="T5" fmla="*/ 1162 h 1366"/>
                <a:gd name="T6" fmla="*/ 1804 w 1945"/>
                <a:gd name="T7" fmla="*/ 737 h 1366"/>
                <a:gd name="T8" fmla="*/ 1945 w 1945"/>
                <a:gd name="T9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5" h="1366">
                  <a:moveTo>
                    <a:pt x="0" y="1276"/>
                  </a:moveTo>
                  <a:lnTo>
                    <a:pt x="830" y="1366"/>
                  </a:lnTo>
                  <a:lnTo>
                    <a:pt x="1305" y="1162"/>
                  </a:lnTo>
                  <a:lnTo>
                    <a:pt x="1804" y="737"/>
                  </a:lnTo>
                  <a:lnTo>
                    <a:pt x="1945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Line 702"/>
            <p:cNvSpPr>
              <a:spLocks noChangeShapeType="1"/>
            </p:cNvSpPr>
            <p:nvPr/>
          </p:nvSpPr>
          <p:spPr bwMode="auto">
            <a:xfrm>
              <a:off x="4440949" y="4633919"/>
              <a:ext cx="799556" cy="102059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703"/>
            <p:cNvSpPr/>
            <p:nvPr/>
          </p:nvSpPr>
          <p:spPr bwMode="auto">
            <a:xfrm>
              <a:off x="4297681" y="3149337"/>
              <a:ext cx="143268" cy="1484584"/>
            </a:xfrm>
            <a:custGeom>
              <a:avLst/>
              <a:gdLst>
                <a:gd name="T0" fmla="*/ 609 w 609"/>
                <a:gd name="T1" fmla="*/ 0 h 1611"/>
                <a:gd name="T2" fmla="*/ 592 w 609"/>
                <a:gd name="T3" fmla="*/ 5 h 1611"/>
                <a:gd name="T4" fmla="*/ 313 w 609"/>
                <a:gd name="T5" fmla="*/ 392 h 1611"/>
                <a:gd name="T6" fmla="*/ 52 w 609"/>
                <a:gd name="T7" fmla="*/ 523 h 1611"/>
                <a:gd name="T8" fmla="*/ 0 w 609"/>
                <a:gd name="T9" fmla="*/ 1132 h 1611"/>
                <a:gd name="T10" fmla="*/ 105 w 609"/>
                <a:gd name="T11" fmla="*/ 1611 h 1611"/>
                <a:gd name="connsiteX0" fmla="*/ 10000 w 10018"/>
                <a:gd name="connsiteY0" fmla="*/ 0 h 10000"/>
                <a:gd name="connsiteX1" fmla="*/ 10018 w 10018"/>
                <a:gd name="connsiteY1" fmla="*/ 1358 h 10000"/>
                <a:gd name="connsiteX2" fmla="*/ 5140 w 10018"/>
                <a:gd name="connsiteY2" fmla="*/ 2433 h 10000"/>
                <a:gd name="connsiteX3" fmla="*/ 854 w 10018"/>
                <a:gd name="connsiteY3" fmla="*/ 3246 h 10000"/>
                <a:gd name="connsiteX4" fmla="*/ 0 w 10018"/>
                <a:gd name="connsiteY4" fmla="*/ 7027 h 10000"/>
                <a:gd name="connsiteX5" fmla="*/ 1724 w 10018"/>
                <a:gd name="connsiteY5" fmla="*/ 10000 h 10000"/>
                <a:gd name="connsiteX0-1" fmla="*/ 12868 w 12868"/>
                <a:gd name="connsiteY0-2" fmla="*/ 0 h 9028"/>
                <a:gd name="connsiteX1-3" fmla="*/ 10018 w 12868"/>
                <a:gd name="connsiteY1-4" fmla="*/ 386 h 9028"/>
                <a:gd name="connsiteX2-5" fmla="*/ 5140 w 12868"/>
                <a:gd name="connsiteY2-6" fmla="*/ 1461 h 9028"/>
                <a:gd name="connsiteX3-7" fmla="*/ 854 w 12868"/>
                <a:gd name="connsiteY3-8" fmla="*/ 2274 h 9028"/>
                <a:gd name="connsiteX4-9" fmla="*/ 0 w 12868"/>
                <a:gd name="connsiteY4-10" fmla="*/ 6055 h 9028"/>
                <a:gd name="connsiteX5-11" fmla="*/ 1724 w 12868"/>
                <a:gd name="connsiteY5-12" fmla="*/ 9028 h 9028"/>
                <a:gd name="connsiteX0-13" fmla="*/ 7785 w 7785"/>
                <a:gd name="connsiteY0-14" fmla="*/ 0 h 9572"/>
                <a:gd name="connsiteX1-15" fmla="*/ 3994 w 7785"/>
                <a:gd name="connsiteY1-16" fmla="*/ 1190 h 9572"/>
                <a:gd name="connsiteX2-17" fmla="*/ 664 w 7785"/>
                <a:gd name="connsiteY2-18" fmla="*/ 2091 h 9572"/>
                <a:gd name="connsiteX3-19" fmla="*/ 0 w 7785"/>
                <a:gd name="connsiteY3-20" fmla="*/ 6279 h 9572"/>
                <a:gd name="connsiteX4-21" fmla="*/ 1340 w 7785"/>
                <a:gd name="connsiteY4-22" fmla="*/ 9572 h 9572"/>
                <a:gd name="connsiteX0-23" fmla="*/ 5130 w 5130"/>
                <a:gd name="connsiteY0-24" fmla="*/ 0 h 8757"/>
                <a:gd name="connsiteX1-25" fmla="*/ 853 w 5130"/>
                <a:gd name="connsiteY1-26" fmla="*/ 941 h 8757"/>
                <a:gd name="connsiteX2-27" fmla="*/ 0 w 5130"/>
                <a:gd name="connsiteY2-28" fmla="*/ 5317 h 8757"/>
                <a:gd name="connsiteX3-29" fmla="*/ 1721 w 5130"/>
                <a:gd name="connsiteY3-30" fmla="*/ 8757 h 8757"/>
                <a:gd name="connsiteX0-31" fmla="*/ 1663 w 3355"/>
                <a:gd name="connsiteY0-32" fmla="*/ 0 h 8925"/>
                <a:gd name="connsiteX1-33" fmla="*/ 0 w 3355"/>
                <a:gd name="connsiteY1-34" fmla="*/ 4997 h 8925"/>
                <a:gd name="connsiteX2-35" fmla="*/ 3355 w 3355"/>
                <a:gd name="connsiteY2-36" fmla="*/ 8925 h 89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3355" h="8925">
                  <a:moveTo>
                    <a:pt x="1663" y="0"/>
                  </a:moveTo>
                  <a:lnTo>
                    <a:pt x="0" y="4997"/>
                  </a:lnTo>
                  <a:lnTo>
                    <a:pt x="3355" y="8925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Line 704"/>
            <p:cNvSpPr>
              <a:spLocks noChangeShapeType="1"/>
            </p:cNvSpPr>
            <p:nvPr/>
          </p:nvSpPr>
          <p:spPr bwMode="auto">
            <a:xfrm flipH="1">
              <a:off x="5114925" y="2137013"/>
              <a:ext cx="895116" cy="29662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705"/>
            <p:cNvSpPr/>
            <p:nvPr/>
          </p:nvSpPr>
          <p:spPr bwMode="auto">
            <a:xfrm>
              <a:off x="5114925" y="2340343"/>
              <a:ext cx="1871166" cy="103615"/>
            </a:xfrm>
            <a:custGeom>
              <a:avLst/>
              <a:gdLst>
                <a:gd name="T0" fmla="*/ 0 w 1375"/>
                <a:gd name="T1" fmla="*/ 69 h 119"/>
                <a:gd name="T2" fmla="*/ 0 w 1375"/>
                <a:gd name="T3" fmla="*/ 69 h 119"/>
                <a:gd name="T4" fmla="*/ 681 w 1375"/>
                <a:gd name="T5" fmla="*/ 0 h 119"/>
                <a:gd name="T6" fmla="*/ 681 w 1375"/>
                <a:gd name="T7" fmla="*/ 0 h 119"/>
                <a:gd name="T8" fmla="*/ 1375 w 1375"/>
                <a:gd name="T9" fmla="*/ 13 h 119"/>
                <a:gd name="T10" fmla="*/ 1279 w 1375"/>
                <a:gd name="T11" fmla="*/ 119 h 119"/>
                <a:gd name="connsiteX0" fmla="*/ 0 w 10000"/>
                <a:gd name="connsiteY0" fmla="*/ 5798 h 12759"/>
                <a:gd name="connsiteX1" fmla="*/ 0 w 10000"/>
                <a:gd name="connsiteY1" fmla="*/ 5798 h 12759"/>
                <a:gd name="connsiteX2" fmla="*/ 4953 w 10000"/>
                <a:gd name="connsiteY2" fmla="*/ 0 h 12759"/>
                <a:gd name="connsiteX3" fmla="*/ 4953 w 10000"/>
                <a:gd name="connsiteY3" fmla="*/ 0 h 12759"/>
                <a:gd name="connsiteX4" fmla="*/ 10000 w 10000"/>
                <a:gd name="connsiteY4" fmla="*/ 1092 h 12759"/>
                <a:gd name="connsiteX5" fmla="*/ 9413 w 10000"/>
                <a:gd name="connsiteY5" fmla="*/ 12759 h 12759"/>
                <a:gd name="connsiteX0-1" fmla="*/ 0 w 10000"/>
                <a:gd name="connsiteY0-2" fmla="*/ 5798 h 5798"/>
                <a:gd name="connsiteX1-3" fmla="*/ 0 w 10000"/>
                <a:gd name="connsiteY1-4" fmla="*/ 5798 h 5798"/>
                <a:gd name="connsiteX2-5" fmla="*/ 4953 w 10000"/>
                <a:gd name="connsiteY2-6" fmla="*/ 0 h 5798"/>
                <a:gd name="connsiteX3-7" fmla="*/ 4953 w 10000"/>
                <a:gd name="connsiteY3-8" fmla="*/ 0 h 5798"/>
                <a:gd name="connsiteX4-9" fmla="*/ 10000 w 10000"/>
                <a:gd name="connsiteY4-10" fmla="*/ 1092 h 57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5798">
                  <a:moveTo>
                    <a:pt x="0" y="5798"/>
                  </a:moveTo>
                  <a:lnTo>
                    <a:pt x="0" y="5798"/>
                  </a:lnTo>
                  <a:lnTo>
                    <a:pt x="4953" y="0"/>
                  </a:lnTo>
                  <a:lnTo>
                    <a:pt x="4953" y="0"/>
                  </a:lnTo>
                  <a:lnTo>
                    <a:pt x="10000" y="1092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706"/>
            <p:cNvSpPr/>
            <p:nvPr/>
          </p:nvSpPr>
          <p:spPr bwMode="auto">
            <a:xfrm>
              <a:off x="4997636" y="4060857"/>
              <a:ext cx="242869" cy="1593654"/>
            </a:xfrm>
            <a:custGeom>
              <a:avLst/>
              <a:gdLst>
                <a:gd name="T0" fmla="*/ 0 w 178"/>
                <a:gd name="T1" fmla="*/ 0 h 1168"/>
                <a:gd name="T2" fmla="*/ 144 w 178"/>
                <a:gd name="T3" fmla="*/ 792 h 1168"/>
                <a:gd name="T4" fmla="*/ 178 w 178"/>
                <a:gd name="T5" fmla="*/ 1168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1168">
                  <a:moveTo>
                    <a:pt x="0" y="0"/>
                  </a:moveTo>
                  <a:lnTo>
                    <a:pt x="144" y="792"/>
                  </a:lnTo>
                  <a:lnTo>
                    <a:pt x="178" y="1168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707"/>
            <p:cNvSpPr/>
            <p:nvPr/>
          </p:nvSpPr>
          <p:spPr bwMode="auto">
            <a:xfrm>
              <a:off x="4997636" y="2442645"/>
              <a:ext cx="180104" cy="1618213"/>
            </a:xfrm>
            <a:custGeom>
              <a:avLst/>
              <a:gdLst>
                <a:gd name="T0" fmla="*/ 79 w 132"/>
                <a:gd name="T1" fmla="*/ 0 h 1186"/>
                <a:gd name="T2" fmla="*/ 132 w 132"/>
                <a:gd name="T3" fmla="*/ 368 h 1186"/>
                <a:gd name="T4" fmla="*/ 0 w 132"/>
                <a:gd name="T5" fmla="*/ 118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186">
                  <a:moveTo>
                    <a:pt x="79" y="0"/>
                  </a:moveTo>
                  <a:lnTo>
                    <a:pt x="132" y="368"/>
                  </a:lnTo>
                  <a:lnTo>
                    <a:pt x="0" y="1186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708"/>
            <p:cNvSpPr/>
            <p:nvPr/>
          </p:nvSpPr>
          <p:spPr bwMode="auto">
            <a:xfrm>
              <a:off x="5963651" y="4745799"/>
              <a:ext cx="409345" cy="1031510"/>
            </a:xfrm>
            <a:custGeom>
              <a:avLst/>
              <a:gdLst>
                <a:gd name="T0" fmla="*/ 0 w 398"/>
                <a:gd name="T1" fmla="*/ 0 h 756"/>
                <a:gd name="T2" fmla="*/ 219 w 398"/>
                <a:gd name="T3" fmla="*/ 591 h 756"/>
                <a:gd name="T4" fmla="*/ 300 w 398"/>
                <a:gd name="T5" fmla="*/ 756 h 756"/>
                <a:gd name="T6" fmla="*/ 398 w 398"/>
                <a:gd name="T7" fmla="*/ 595 h 756"/>
                <a:gd name="connsiteX0" fmla="*/ 0 w 13102"/>
                <a:gd name="connsiteY0" fmla="*/ 0 h 10000"/>
                <a:gd name="connsiteX1" fmla="*/ 5503 w 13102"/>
                <a:gd name="connsiteY1" fmla="*/ 7817 h 10000"/>
                <a:gd name="connsiteX2" fmla="*/ 7538 w 13102"/>
                <a:gd name="connsiteY2" fmla="*/ 10000 h 10000"/>
                <a:gd name="connsiteX3" fmla="*/ 13102 w 13102"/>
                <a:gd name="connsiteY3" fmla="*/ 9384 h 10000"/>
                <a:gd name="connsiteX0-1" fmla="*/ 0 w 7538"/>
                <a:gd name="connsiteY0-2" fmla="*/ 0 h 10000"/>
                <a:gd name="connsiteX1-3" fmla="*/ 5503 w 7538"/>
                <a:gd name="connsiteY1-4" fmla="*/ 7817 h 10000"/>
                <a:gd name="connsiteX2-5" fmla="*/ 7538 w 7538"/>
                <a:gd name="connsiteY2-6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538" h="10000">
                  <a:moveTo>
                    <a:pt x="0" y="0"/>
                  </a:moveTo>
                  <a:lnTo>
                    <a:pt x="5503" y="7817"/>
                  </a:lnTo>
                  <a:lnTo>
                    <a:pt x="7538" y="1000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709"/>
            <p:cNvSpPr/>
            <p:nvPr/>
          </p:nvSpPr>
          <p:spPr bwMode="auto">
            <a:xfrm>
              <a:off x="5963652" y="2348500"/>
              <a:ext cx="450260" cy="2397304"/>
            </a:xfrm>
            <a:custGeom>
              <a:avLst/>
              <a:gdLst>
                <a:gd name="T0" fmla="*/ 52 w 330"/>
                <a:gd name="T1" fmla="*/ 0 h 1757"/>
                <a:gd name="T2" fmla="*/ 330 w 330"/>
                <a:gd name="T3" fmla="*/ 664 h 1757"/>
                <a:gd name="T4" fmla="*/ 0 w 330"/>
                <a:gd name="T5" fmla="*/ 1757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1757">
                  <a:moveTo>
                    <a:pt x="52" y="0"/>
                  </a:moveTo>
                  <a:lnTo>
                    <a:pt x="330" y="664"/>
                  </a:lnTo>
                  <a:lnTo>
                    <a:pt x="0" y="1757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Line 710"/>
            <p:cNvSpPr>
              <a:spLocks noChangeShapeType="1"/>
            </p:cNvSpPr>
            <p:nvPr/>
          </p:nvSpPr>
          <p:spPr bwMode="auto">
            <a:xfrm>
              <a:off x="6010042" y="2137015"/>
              <a:ext cx="24560" cy="211488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Line 711"/>
            <p:cNvSpPr>
              <a:spLocks noChangeShapeType="1"/>
            </p:cNvSpPr>
            <p:nvPr/>
          </p:nvSpPr>
          <p:spPr bwMode="auto">
            <a:xfrm flipH="1">
              <a:off x="4368632" y="2434349"/>
              <a:ext cx="751816" cy="71507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Line 712"/>
            <p:cNvSpPr>
              <a:spLocks noChangeShapeType="1"/>
            </p:cNvSpPr>
            <p:nvPr/>
          </p:nvSpPr>
          <p:spPr bwMode="auto">
            <a:xfrm flipH="1" flipV="1">
              <a:off x="7681469" y="3816627"/>
              <a:ext cx="212851" cy="9687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Line 713"/>
            <p:cNvSpPr>
              <a:spLocks noChangeShapeType="1"/>
            </p:cNvSpPr>
            <p:nvPr/>
          </p:nvSpPr>
          <p:spPr bwMode="auto">
            <a:xfrm flipH="1" flipV="1">
              <a:off x="6972417" y="2367473"/>
              <a:ext cx="242415" cy="630496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Line 714"/>
            <p:cNvSpPr>
              <a:spLocks noChangeShapeType="1"/>
            </p:cNvSpPr>
            <p:nvPr/>
          </p:nvSpPr>
          <p:spPr bwMode="auto">
            <a:xfrm flipH="1" flipV="1">
              <a:off x="7214834" y="2997969"/>
              <a:ext cx="466634" cy="818657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Line 715"/>
            <p:cNvSpPr>
              <a:spLocks noChangeShapeType="1"/>
            </p:cNvSpPr>
            <p:nvPr/>
          </p:nvSpPr>
          <p:spPr bwMode="auto">
            <a:xfrm flipH="1" flipV="1">
              <a:off x="7681469" y="3816627"/>
              <a:ext cx="20465" cy="1102458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716"/>
            <p:cNvSpPr/>
            <p:nvPr/>
          </p:nvSpPr>
          <p:spPr bwMode="auto">
            <a:xfrm>
              <a:off x="5963652" y="4745802"/>
              <a:ext cx="1738283" cy="328828"/>
            </a:xfrm>
            <a:custGeom>
              <a:avLst/>
              <a:gdLst>
                <a:gd name="T0" fmla="*/ 0 w 1274"/>
                <a:gd name="T1" fmla="*/ 0 h 241"/>
                <a:gd name="T2" fmla="*/ 909 w 1274"/>
                <a:gd name="T3" fmla="*/ 241 h 241"/>
                <a:gd name="T4" fmla="*/ 1274 w 1274"/>
                <a:gd name="T5" fmla="*/ 12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4" h="241">
                  <a:moveTo>
                    <a:pt x="0" y="0"/>
                  </a:moveTo>
                  <a:lnTo>
                    <a:pt x="909" y="241"/>
                  </a:lnTo>
                  <a:lnTo>
                    <a:pt x="1274" y="127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Line 717"/>
            <p:cNvSpPr>
              <a:spLocks noChangeShapeType="1"/>
            </p:cNvSpPr>
            <p:nvPr/>
          </p:nvSpPr>
          <p:spPr bwMode="auto">
            <a:xfrm>
              <a:off x="4997636" y="4060859"/>
              <a:ext cx="966016" cy="684944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Line 718"/>
            <p:cNvSpPr>
              <a:spLocks noChangeShapeType="1"/>
            </p:cNvSpPr>
            <p:nvPr/>
          </p:nvSpPr>
          <p:spPr bwMode="auto">
            <a:xfrm>
              <a:off x="4368632" y="3149421"/>
              <a:ext cx="629002" cy="911438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Line 719"/>
            <p:cNvSpPr>
              <a:spLocks noChangeShapeType="1"/>
            </p:cNvSpPr>
            <p:nvPr/>
          </p:nvSpPr>
          <p:spPr bwMode="auto">
            <a:xfrm flipH="1">
              <a:off x="4368634" y="2944756"/>
              <a:ext cx="809106" cy="20466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Line 720"/>
            <p:cNvSpPr>
              <a:spLocks noChangeShapeType="1"/>
            </p:cNvSpPr>
            <p:nvPr/>
          </p:nvSpPr>
          <p:spPr bwMode="auto">
            <a:xfrm flipH="1">
              <a:off x="5177742" y="2348501"/>
              <a:ext cx="856862" cy="596256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Line 721"/>
            <p:cNvSpPr>
              <a:spLocks noChangeShapeType="1"/>
            </p:cNvSpPr>
            <p:nvPr/>
          </p:nvSpPr>
          <p:spPr bwMode="auto">
            <a:xfrm flipH="1" flipV="1">
              <a:off x="6034604" y="2348500"/>
              <a:ext cx="1180232" cy="649470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722"/>
            <p:cNvSpPr/>
            <p:nvPr/>
          </p:nvSpPr>
          <p:spPr bwMode="auto">
            <a:xfrm>
              <a:off x="7214833" y="2997968"/>
              <a:ext cx="573059" cy="798191"/>
            </a:xfrm>
            <a:custGeom>
              <a:avLst/>
              <a:gdLst>
                <a:gd name="T0" fmla="*/ 344 w 420"/>
                <a:gd name="T1" fmla="*/ 585 h 585"/>
                <a:gd name="T2" fmla="*/ 420 w 420"/>
                <a:gd name="T3" fmla="*/ 87 h 585"/>
                <a:gd name="T4" fmla="*/ 0 w 420"/>
                <a:gd name="T5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0" h="585">
                  <a:moveTo>
                    <a:pt x="344" y="585"/>
                  </a:moveTo>
                  <a:lnTo>
                    <a:pt x="420" y="8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723"/>
            <p:cNvSpPr/>
            <p:nvPr/>
          </p:nvSpPr>
          <p:spPr bwMode="auto">
            <a:xfrm>
              <a:off x="7193002" y="2997968"/>
              <a:ext cx="491195" cy="2076661"/>
            </a:xfrm>
            <a:custGeom>
              <a:avLst/>
              <a:gdLst>
                <a:gd name="T0" fmla="*/ 16 w 360"/>
                <a:gd name="T1" fmla="*/ 0 h 1522"/>
                <a:gd name="T2" fmla="*/ 0 w 360"/>
                <a:gd name="T3" fmla="*/ 729 h 1522"/>
                <a:gd name="T4" fmla="*/ 8 w 360"/>
                <a:gd name="T5" fmla="*/ 1522 h 1522"/>
                <a:gd name="T6" fmla="*/ 358 w 360"/>
                <a:gd name="T7" fmla="*/ 600 h 1522"/>
                <a:gd name="T8" fmla="*/ 360 w 360"/>
                <a:gd name="T9" fmla="*/ 585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1522">
                  <a:moveTo>
                    <a:pt x="16" y="0"/>
                  </a:moveTo>
                  <a:lnTo>
                    <a:pt x="0" y="729"/>
                  </a:lnTo>
                  <a:lnTo>
                    <a:pt x="8" y="1522"/>
                  </a:lnTo>
                  <a:lnTo>
                    <a:pt x="358" y="600"/>
                  </a:lnTo>
                  <a:lnTo>
                    <a:pt x="360" y="585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Line 724"/>
            <p:cNvSpPr>
              <a:spLocks noChangeShapeType="1"/>
            </p:cNvSpPr>
            <p:nvPr/>
          </p:nvSpPr>
          <p:spPr bwMode="auto">
            <a:xfrm flipV="1">
              <a:off x="6413914" y="2997968"/>
              <a:ext cx="800921" cy="25651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Line 725"/>
            <p:cNvSpPr>
              <a:spLocks noChangeShapeType="1"/>
            </p:cNvSpPr>
            <p:nvPr/>
          </p:nvSpPr>
          <p:spPr bwMode="auto">
            <a:xfrm flipV="1">
              <a:off x="4997634" y="3254480"/>
              <a:ext cx="1416278" cy="81729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726"/>
            <p:cNvSpPr/>
            <p:nvPr/>
          </p:nvSpPr>
          <p:spPr bwMode="auto">
            <a:xfrm>
              <a:off x="4440949" y="4071773"/>
              <a:ext cx="753165" cy="1069713"/>
            </a:xfrm>
            <a:custGeom>
              <a:avLst/>
              <a:gdLst>
                <a:gd name="T0" fmla="*/ 552 w 552"/>
                <a:gd name="T1" fmla="*/ 784 h 784"/>
                <a:gd name="T2" fmla="*/ 0 w 552"/>
                <a:gd name="T3" fmla="*/ 412 h 784"/>
                <a:gd name="T4" fmla="*/ 408 w 552"/>
                <a:gd name="T5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2" h="784">
                  <a:moveTo>
                    <a:pt x="552" y="784"/>
                  </a:moveTo>
                  <a:lnTo>
                    <a:pt x="0" y="412"/>
                  </a:lnTo>
                  <a:lnTo>
                    <a:pt x="408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Line 728"/>
            <p:cNvSpPr>
              <a:spLocks noChangeShapeType="1"/>
            </p:cNvSpPr>
            <p:nvPr/>
          </p:nvSpPr>
          <p:spPr bwMode="auto">
            <a:xfrm flipH="1">
              <a:off x="5194114" y="4745801"/>
              <a:ext cx="769538" cy="395684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729"/>
            <p:cNvSpPr/>
            <p:nvPr/>
          </p:nvSpPr>
          <p:spPr bwMode="auto">
            <a:xfrm>
              <a:off x="5963654" y="3816625"/>
              <a:ext cx="1717818" cy="929177"/>
            </a:xfrm>
            <a:custGeom>
              <a:avLst/>
              <a:gdLst>
                <a:gd name="T0" fmla="*/ 1259 w 1259"/>
                <a:gd name="T1" fmla="*/ 0 h 681"/>
                <a:gd name="T2" fmla="*/ 902 w 1259"/>
                <a:gd name="T3" fmla="*/ 140 h 681"/>
                <a:gd name="T4" fmla="*/ 0 w 1259"/>
                <a:gd name="T5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9" h="681">
                  <a:moveTo>
                    <a:pt x="1259" y="0"/>
                  </a:moveTo>
                  <a:lnTo>
                    <a:pt x="902" y="140"/>
                  </a:lnTo>
                  <a:lnTo>
                    <a:pt x="0" y="681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730"/>
            <p:cNvSpPr/>
            <p:nvPr/>
          </p:nvSpPr>
          <p:spPr bwMode="auto">
            <a:xfrm>
              <a:off x="5254151" y="5500332"/>
              <a:ext cx="1756021" cy="158273"/>
            </a:xfrm>
            <a:custGeom>
              <a:avLst/>
              <a:gdLst>
                <a:gd name="T0" fmla="*/ 1287 w 1287"/>
                <a:gd name="T1" fmla="*/ 0 h 116"/>
                <a:gd name="T2" fmla="*/ 739 w 1287"/>
                <a:gd name="T3" fmla="*/ 38 h 116"/>
                <a:gd name="T4" fmla="*/ 0 w 1287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7" h="116">
                  <a:moveTo>
                    <a:pt x="1287" y="0"/>
                  </a:moveTo>
                  <a:lnTo>
                    <a:pt x="739" y="38"/>
                  </a:lnTo>
                  <a:lnTo>
                    <a:pt x="0" y="116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731"/>
            <p:cNvSpPr/>
            <p:nvPr/>
          </p:nvSpPr>
          <p:spPr bwMode="auto">
            <a:xfrm>
              <a:off x="5194116" y="5074626"/>
              <a:ext cx="2009806" cy="477551"/>
            </a:xfrm>
            <a:custGeom>
              <a:avLst/>
              <a:gdLst>
                <a:gd name="T0" fmla="*/ 0 w 1473"/>
                <a:gd name="T1" fmla="*/ 49 h 350"/>
                <a:gd name="T2" fmla="*/ 783 w 1473"/>
                <a:gd name="T3" fmla="*/ 350 h 350"/>
                <a:gd name="T4" fmla="*/ 1473 w 1473"/>
                <a:gd name="T5" fmla="*/ 0 h 350"/>
                <a:gd name="T6" fmla="*/ 1348 w 1473"/>
                <a:gd name="T7" fmla="*/ 30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3" h="350">
                  <a:moveTo>
                    <a:pt x="0" y="49"/>
                  </a:moveTo>
                  <a:lnTo>
                    <a:pt x="783" y="350"/>
                  </a:lnTo>
                  <a:lnTo>
                    <a:pt x="1473" y="0"/>
                  </a:lnTo>
                  <a:lnTo>
                    <a:pt x="1348" y="303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Line 732"/>
            <p:cNvSpPr>
              <a:spLocks noChangeShapeType="1"/>
            </p:cNvSpPr>
            <p:nvPr/>
          </p:nvSpPr>
          <p:spPr bwMode="auto">
            <a:xfrm>
              <a:off x="6413918" y="3254481"/>
              <a:ext cx="780454" cy="753166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Line 733"/>
            <p:cNvSpPr>
              <a:spLocks noChangeShapeType="1"/>
            </p:cNvSpPr>
            <p:nvPr/>
          </p:nvSpPr>
          <p:spPr bwMode="auto">
            <a:xfrm>
              <a:off x="5177745" y="2944750"/>
              <a:ext cx="1236173" cy="30972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553195" y="2109078"/>
            <a:ext cx="3784653" cy="771623"/>
            <a:chOff x="2553195" y="2109078"/>
            <a:chExt cx="3784653" cy="771623"/>
          </a:xfrm>
        </p:grpSpPr>
        <p:sp>
          <p:nvSpPr>
            <p:cNvPr id="54" name="Rectangle 1"/>
            <p:cNvSpPr/>
            <p:nvPr/>
          </p:nvSpPr>
          <p:spPr>
            <a:xfrm>
              <a:off x="2553195" y="2115243"/>
              <a:ext cx="3784653" cy="759293"/>
            </a:xfrm>
            <a:prstGeom prst="rect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7" name="Rectangle 3"/>
            <p:cNvSpPr txBox="1">
              <a:spLocks noChangeArrowheads="1"/>
            </p:cNvSpPr>
            <p:nvPr/>
          </p:nvSpPr>
          <p:spPr bwMode="auto">
            <a:xfrm>
              <a:off x="5134760" y="2109078"/>
              <a:ext cx="774482" cy="771623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dist"/>
              <a:r>
                <a:rPr lang="en-US" altLang="ko-KR" dirty="0">
                  <a:solidFill>
                    <a:prstClr val="white"/>
                  </a:solidFill>
                  <a:effectLst/>
                  <a:latin typeface="Calibri" panose="020F0502020204030204" pitchFamily="34" charset="0"/>
                </a:rPr>
                <a:t>03</a:t>
              </a:r>
              <a:endParaRPr lang="en-US" altLang="ko-KR" dirty="0">
                <a:solidFill>
                  <a:prstClr val="white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58" name="Rectangle 3"/>
            <p:cNvSpPr txBox="1">
              <a:spLocks noChangeArrowheads="1"/>
            </p:cNvSpPr>
            <p:nvPr/>
          </p:nvSpPr>
          <p:spPr bwMode="auto">
            <a:xfrm>
              <a:off x="2730285" y="2309133"/>
              <a:ext cx="2475673" cy="371513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r"/>
              <a:r>
                <a:rPr lang="en-US" altLang="ko-KR" sz="900" b="0" dirty="0">
                  <a:solidFill>
                    <a:prstClr val="white"/>
                  </a:solidFill>
                  <a:effectLst/>
                  <a:latin typeface="Calibri" panose="020F0502020204030204" pitchFamily="34" charset="0"/>
                </a:rPr>
                <a:t>Lorem Ipsum is simply dummy text of the printing and typesetting industry </a:t>
              </a:r>
              <a:endParaRPr lang="en-US" altLang="ko-KR" sz="900" b="0" dirty="0">
                <a:solidFill>
                  <a:prstClr val="white"/>
                </a:solidFill>
                <a:effectLst/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447675" y="367239"/>
            <a:ext cx="513548" cy="575736"/>
            <a:chOff x="447675" y="367239"/>
            <a:chExt cx="513548" cy="575736"/>
          </a:xfrm>
        </p:grpSpPr>
        <p:sp>
          <p:nvSpPr>
            <p:cNvPr id="44" name="等腰三角形 43"/>
            <p:cNvSpPr/>
            <p:nvPr/>
          </p:nvSpPr>
          <p:spPr>
            <a:xfrm rot="5400000">
              <a:off x="414282" y="400632"/>
              <a:ext cx="484204" cy="417418"/>
            </a:xfrm>
            <a:prstGeom prst="triangl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等腰三角形 44"/>
            <p:cNvSpPr/>
            <p:nvPr/>
          </p:nvSpPr>
          <p:spPr>
            <a:xfrm rot="5400000">
              <a:off x="581357" y="563109"/>
              <a:ext cx="408004" cy="351728"/>
            </a:xfrm>
            <a:prstGeom prst="triangle">
              <a:avLst/>
            </a:prstGeom>
            <a:solidFill>
              <a:srgbClr val="2A999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矩形 45"/>
          <p:cNvSpPr/>
          <p:nvPr/>
        </p:nvSpPr>
        <p:spPr>
          <a:xfrm>
            <a:off x="1017388" y="409286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>
                <a:solidFill>
                  <a:schemeClr val="bg1"/>
                </a:solidFill>
                <a:ea typeface="微软雅黑" panose="020B0503020204020204" pitchFamily="34" charset="-122"/>
              </a:rPr>
              <a:t>齐次坐标</a:t>
            </a:r>
            <a:endParaRPr lang="zh-CN" altLang="en-US" sz="20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1017388" y="1097279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什么是齐次坐标？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447675" y="5022057"/>
            <a:ext cx="115004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很多人应该都知道欧式几何，我们学的初中、高中、大学、研究生几乎都是欧式几何为主。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欧式几何里面最重要的一个定理就是：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两条平行线永远不会相交。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但实际上在日常应用中我们也有很多非欧几何的场景。比如</a:t>
            </a:r>
            <a:r>
              <a:rPr lang="zh-CN" altLang="en-US" b="0" i="0" dirty="0">
                <a:solidFill>
                  <a:schemeClr val="bg1"/>
                </a:solidFill>
                <a:effectLst/>
                <a:latin typeface="-apple-system"/>
              </a:rPr>
              <a:t>透视空间（我们回头会在投影坐标系讲到），最开始齐次坐标是用来解决这个问题的。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80" name="图片 7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7587" y="1650682"/>
            <a:ext cx="5076825" cy="3190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tags/tag1.xml><?xml version="1.0" encoding="utf-8"?>
<p:tagLst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3819</Words>
  <Application>WPS 演示</Application>
  <PresentationFormat>宽屏</PresentationFormat>
  <Paragraphs>257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3" baseType="lpstr">
      <vt:lpstr>Arial</vt:lpstr>
      <vt:lpstr>宋体</vt:lpstr>
      <vt:lpstr>Wingdings</vt:lpstr>
      <vt:lpstr>Tahoma</vt:lpstr>
      <vt:lpstr>微软雅黑</vt:lpstr>
      <vt:lpstr>Calibri</vt:lpstr>
      <vt:lpstr>-apple-system</vt:lpstr>
      <vt:lpstr>ESRI AMFM Electric</vt:lpstr>
      <vt:lpstr>Times New Roman</vt:lpstr>
      <vt:lpstr>PingFang SC</vt:lpstr>
      <vt:lpstr>Arial Unicode MS</vt:lpstr>
      <vt:lpstr>汉仪润圆-35简</vt:lpstr>
      <vt:lpstr>仿宋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dc:description>http://www.ypppt.com/</dc:description>
  <cp:lastModifiedBy>王梦</cp:lastModifiedBy>
  <cp:revision>15</cp:revision>
  <dcterms:created xsi:type="dcterms:W3CDTF">2017-03-10T09:23:00Z</dcterms:created>
  <dcterms:modified xsi:type="dcterms:W3CDTF">2022-11-14T11:24:50Z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2052-11.1.0.9914</vt:lpwstr>
  </property>
</Properties>
</file>