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97" r:id="rId3"/>
    <p:sldId id="280" r:id="rId5"/>
    <p:sldId id="282" r:id="rId6"/>
    <p:sldId id="277" r:id="rId7"/>
    <p:sldId id="299" r:id="rId8"/>
    <p:sldId id="304" r:id="rId9"/>
    <p:sldId id="305" r:id="rId10"/>
    <p:sldId id="323" r:id="rId11"/>
    <p:sldId id="290" r:id="rId12"/>
    <p:sldId id="298" r:id="rId13"/>
  </p:sldIdLst>
  <p:sldSz cx="12192000" cy="6858000"/>
  <p:notesSz cx="6858000" cy="9144000"/>
  <p:embeddedFontLst>
    <p:embeddedFont>
      <p:font typeface="Tahoma" panose="020B0604030504040204" pitchFamily="34" charset="0"/>
      <p:regular r:id="rId17"/>
      <p:bold r:id="rId18"/>
    </p:embeddedFont>
    <p:embeddedFont>
      <p:font typeface="微软雅黑" panose="020B0503020204020204" pitchFamily="34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D0CA"/>
    <a:srgbClr val="0D1325"/>
    <a:srgbClr val="8EE0DC"/>
    <a:srgbClr val="2A99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2" autoAdjust="0"/>
    <p:restoredTop sz="96366" autoAdjust="0"/>
  </p:normalViewPr>
  <p:slideViewPr>
    <p:cSldViewPr snapToGrid="0" showGuides="1">
      <p:cViewPr varScale="1">
        <p:scale>
          <a:sx n="110" d="100"/>
          <a:sy n="110" d="100"/>
        </p:scale>
        <p:origin x="726" y="114"/>
      </p:cViewPr>
      <p:guideLst>
        <p:guide orient="horz" pos="2190"/>
        <p:guide pos="38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1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CDDB4-6553-4F69-92A5-864D752883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关于欧式几何和非欧几何我建议大家可以去读一读</a:t>
            </a:r>
            <a:r>
              <a:rPr lang="en-US" altLang="zh-CN" dirty="0"/>
              <a:t>《0</a:t>
            </a:r>
            <a:r>
              <a:rPr lang="zh-CN" altLang="en-US" dirty="0"/>
              <a:t>到无穷大</a:t>
            </a:r>
            <a:r>
              <a:rPr lang="en-US" altLang="zh-CN" dirty="0"/>
              <a:t>》</a:t>
            </a:r>
            <a:r>
              <a:rPr lang="zh-CN" altLang="en-US" dirty="0"/>
              <a:t>这本数学书，非常有意思。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关于欧式几何和非欧几何我建议大家可以去读一读</a:t>
            </a:r>
            <a:r>
              <a:rPr lang="en-US" altLang="zh-CN" dirty="0"/>
              <a:t>《0</a:t>
            </a:r>
            <a:r>
              <a:rPr lang="zh-CN" altLang="en-US" dirty="0"/>
              <a:t>到无穷大</a:t>
            </a:r>
            <a:r>
              <a:rPr lang="en-US" altLang="zh-CN" dirty="0"/>
              <a:t>》</a:t>
            </a:r>
            <a:r>
              <a:rPr lang="zh-CN" altLang="en-US" dirty="0"/>
              <a:t>这本数学书，非常有意思。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9D0A-ED8E-4A87-BA33-B024370FB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AD4C7-00E1-484E-ADC6-80BED9BCD7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B093F-DDD8-4FA1-B0B2-6BD78FD0BB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68594" t="65577" b="15737"/>
          <a:stretch>
            <a:fillRect/>
          </a:stretch>
        </p:blipFill>
        <p:spPr>
          <a:xfrm>
            <a:off x="0" y="0"/>
            <a:ext cx="6289658" cy="374332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61" y="901699"/>
            <a:ext cx="5402077" cy="54070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screen"/>
          <a:srcRect b="67550"/>
          <a:stretch>
            <a:fillRect/>
          </a:stretch>
        </p:blipFill>
        <p:spPr>
          <a:xfrm rot="19048470">
            <a:off x="7724422" y="2530588"/>
            <a:ext cx="10013678" cy="3252438"/>
          </a:xfrm>
          <a:custGeom>
            <a:avLst/>
            <a:gdLst>
              <a:gd name="connsiteX0" fmla="*/ 5766606 w 10013678"/>
              <a:gd name="connsiteY0" fmla="*/ 0 h 3252438"/>
              <a:gd name="connsiteX1" fmla="*/ 2783632 w 10013678"/>
              <a:gd name="connsiteY1" fmla="*/ 3252438 h 3252438"/>
              <a:gd name="connsiteX2" fmla="*/ 0 w 10013678"/>
              <a:gd name="connsiteY2" fmla="*/ 699430 h 3252438"/>
              <a:gd name="connsiteX3" fmla="*/ 0 w 10013678"/>
              <a:gd name="connsiteY3" fmla="*/ 0 h 3252438"/>
              <a:gd name="connsiteX4" fmla="*/ 10013678 w 10013678"/>
              <a:gd name="connsiteY4" fmla="*/ 0 h 3252438"/>
              <a:gd name="connsiteX5" fmla="*/ 10013678 w 10013678"/>
              <a:gd name="connsiteY5" fmla="*/ 229291 h 3252438"/>
              <a:gd name="connsiteX6" fmla="*/ 9763673 w 10013678"/>
              <a:gd name="connsiteY6" fmla="*/ 0 h 32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678" h="3252438">
                <a:moveTo>
                  <a:pt x="5766606" y="0"/>
                </a:moveTo>
                <a:lnTo>
                  <a:pt x="2783632" y="3252438"/>
                </a:lnTo>
                <a:lnTo>
                  <a:pt x="0" y="699430"/>
                </a:lnTo>
                <a:lnTo>
                  <a:pt x="0" y="0"/>
                </a:lnTo>
                <a:close/>
                <a:moveTo>
                  <a:pt x="10013678" y="0"/>
                </a:moveTo>
                <a:lnTo>
                  <a:pt x="10013678" y="229291"/>
                </a:lnTo>
                <a:lnTo>
                  <a:pt x="9763673" y="0"/>
                </a:lnTo>
                <a:close/>
              </a:path>
            </a:pathLst>
          </a:custGeom>
        </p:spPr>
      </p:pic>
      <p:sp>
        <p:nvSpPr>
          <p:cNvPr id="50" name="矩形 49"/>
          <p:cNvSpPr/>
          <p:nvPr/>
        </p:nvSpPr>
        <p:spPr>
          <a:xfrm>
            <a:off x="0" y="-17405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D1325"/>
              </a:gs>
              <a:gs pos="0">
                <a:srgbClr val="0D1325">
                  <a:alpha val="50000"/>
                </a:srgbClr>
              </a:gs>
              <a:gs pos="44000">
                <a:srgbClr val="0D1325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2033069" y="1846213"/>
            <a:ext cx="2467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zh-CN" alt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739709" y="1957808"/>
            <a:ext cx="37201" cy="1671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809697" y="1825438"/>
            <a:ext cx="5683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 b="1" dirty="0">
                <a:solidFill>
                  <a:schemeClr val="bg1"/>
                </a:solidFill>
              </a:rPr>
              <a:t>WebGL</a:t>
            </a:r>
            <a:r>
              <a:rPr lang="zh-CN" altLang="en-US" sz="5400" b="1" dirty="0">
                <a:solidFill>
                  <a:schemeClr val="bg1"/>
                </a:solidFill>
              </a:rPr>
              <a:t>高级课程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902952" y="2581752"/>
            <a:ext cx="509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WebGL Advanced Course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直接连接符 93"/>
          <p:cNvCxnSpPr/>
          <p:nvPr/>
        </p:nvCxnSpPr>
        <p:spPr>
          <a:xfrm>
            <a:off x="4902952" y="3020013"/>
            <a:ext cx="5098967" cy="0"/>
          </a:xfrm>
          <a:prstGeom prst="line">
            <a:avLst/>
          </a:prstGeom>
          <a:ln w="22225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500411" y="4645024"/>
            <a:ext cx="3673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讲解人：冰老师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讲解时间：</a:t>
            </a:r>
            <a:r>
              <a:rPr lang="en-US" altLang="zh-CN" sz="2400" dirty="0">
                <a:solidFill>
                  <a:schemeClr val="bg1"/>
                </a:solidFill>
              </a:rPr>
              <a:t>20221107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02952" y="3094118"/>
            <a:ext cx="5098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54D0CA"/>
                </a:solidFill>
              </a:rPr>
              <a:t>WebGL</a:t>
            </a:r>
            <a:r>
              <a:rPr lang="zh-CN" altLang="en-US" sz="2800" dirty="0">
                <a:solidFill>
                  <a:srgbClr val="54D0CA"/>
                </a:solidFill>
              </a:rPr>
              <a:t>视图变换</a:t>
            </a:r>
            <a:endParaRPr lang="zh-CN" altLang="en-US" sz="2800" dirty="0">
              <a:solidFill>
                <a:srgbClr val="54D0CA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226"/>
            <a:ext cx="2492392" cy="318177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0153650" y="4127500"/>
            <a:ext cx="2038350" cy="2727960"/>
            <a:chOff x="15990" y="6500"/>
            <a:chExt cx="3210" cy="429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90" y="7662"/>
              <a:ext cx="3210" cy="3135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6168" y="6500"/>
              <a:ext cx="281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微信扫一扫</a:t>
              </a:r>
              <a:endParaRPr lang="zh-CN" altLang="en-US">
                <a:solidFill>
                  <a:schemeClr val="bg1"/>
                </a:solidFill>
              </a:endParaRPr>
            </a:p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WebGL</a:t>
              </a:r>
              <a:r>
                <a:rPr lang="zh-CN" altLang="en-US">
                  <a:solidFill>
                    <a:schemeClr val="bg1"/>
                  </a:solidFill>
                </a:rPr>
                <a:t>交流群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125" y="0"/>
            <a:ext cx="523875" cy="523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4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3" grpId="0" animBg="1"/>
          <p:bldP spid="55" grpId="0"/>
          <p:bldP spid="5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1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3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3" grpId="0" animBg="1"/>
          <p:bldP spid="55" grpId="0"/>
          <p:bldP spid="5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4961" y="901699"/>
            <a:ext cx="5402077" cy="5407025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9787989">
            <a:off x="-10930699" y="-9895296"/>
            <a:ext cx="14637691" cy="14651095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9048470">
            <a:off x="9916090" y="1297300"/>
            <a:ext cx="10013678" cy="1002284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459176" y="2114023"/>
            <a:ext cx="5273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谢谢观看</a:t>
            </a:r>
            <a:endParaRPr lang="zh-CN" altLang="en-US" sz="8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92080" y="4332605"/>
            <a:ext cx="1750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WebGL</a:t>
            </a:r>
            <a:r>
              <a:rPr lang="zh-CN" altLang="en-US">
                <a:solidFill>
                  <a:schemeClr val="bg1"/>
                </a:solidFill>
              </a:rPr>
              <a:t>交流群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226"/>
            <a:ext cx="2492392" cy="318177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975" y="4700905"/>
            <a:ext cx="2105025" cy="2105025"/>
          </a:xfrm>
          <a:prstGeom prst="rect">
            <a:avLst/>
          </a:prstGeom>
        </p:spPr>
      </p:pic>
      <p:pic>
        <p:nvPicPr>
          <p:cNvPr id="3" name="图片 2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520" y="4700905"/>
            <a:ext cx="2189480" cy="2139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639558" y="327715"/>
            <a:ext cx="1005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dirty="0">
                <a:solidFill>
                  <a:prstClr val="white"/>
                </a:solidFill>
              </a:rPr>
              <a:t>目录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589375" y="2300505"/>
            <a:ext cx="3471549" cy="648512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600" dirty="0">
                <a:ea typeface="微软雅黑" panose="020B0503020204020204" pitchFamily="34" charset="-122"/>
              </a:rPr>
              <a:t>前言</a:t>
            </a:r>
            <a:endParaRPr lang="zh-CN" altLang="en-US" sz="3600" dirty="0">
              <a:ea typeface="微软雅黑" panose="020B0503020204020204" pitchFamily="34" charset="-122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4589375" y="3195342"/>
            <a:ext cx="3471549" cy="648512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600" dirty="0">
                <a:ea typeface="微软雅黑" panose="020B0503020204020204" pitchFamily="34" charset="-122"/>
              </a:rPr>
              <a:t>视图变换</a:t>
            </a:r>
            <a:endParaRPr lang="zh-CN" altLang="en-US" sz="3600" dirty="0">
              <a:ea typeface="微软雅黑" panose="020B0503020204020204" pitchFamily="34" charset="-122"/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4589375" y="4162233"/>
            <a:ext cx="3216744" cy="648512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600" dirty="0">
                <a:ea typeface="微软雅黑" panose="020B0503020204020204" pitchFamily="34" charset="-122"/>
              </a:rPr>
              <a:t>公式推导</a:t>
            </a:r>
            <a:endParaRPr lang="zh-CN" altLang="en-US" sz="3600" dirty="0">
              <a:ea typeface="微软雅黑" panose="020B0503020204020204" pitchFamily="34" charset="-122"/>
            </a:endParaRPr>
          </a:p>
        </p:txBody>
      </p:sp>
      <p:sp>
        <p:nvSpPr>
          <p:cNvPr id="38" name="Oval 47"/>
          <p:cNvSpPr>
            <a:spLocks noChangeAspect="1"/>
          </p:cNvSpPr>
          <p:nvPr/>
        </p:nvSpPr>
        <p:spPr>
          <a:xfrm>
            <a:off x="3581222" y="2228243"/>
            <a:ext cx="804661" cy="805334"/>
          </a:xfrm>
          <a:prstGeom prst="ellipse">
            <a:avLst/>
          </a:prstGeom>
          <a:gradFill flip="none" rotWithShape="1">
            <a:gsLst>
              <a:gs pos="87000">
                <a:srgbClr val="2A9995">
                  <a:alpha val="40000"/>
                </a:srgbClr>
              </a:gs>
              <a:gs pos="0">
                <a:srgbClr val="8EE0DC">
                  <a:alpha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Oval 48"/>
          <p:cNvSpPr>
            <a:spLocks noChangeAspect="1"/>
          </p:cNvSpPr>
          <p:nvPr/>
        </p:nvSpPr>
        <p:spPr>
          <a:xfrm>
            <a:off x="3674066" y="2268108"/>
            <a:ext cx="618970" cy="619488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Oval 47"/>
          <p:cNvSpPr>
            <a:spLocks noChangeAspect="1"/>
          </p:cNvSpPr>
          <p:nvPr/>
        </p:nvSpPr>
        <p:spPr>
          <a:xfrm>
            <a:off x="3581222" y="3180570"/>
            <a:ext cx="804661" cy="805334"/>
          </a:xfrm>
          <a:prstGeom prst="ellipse">
            <a:avLst/>
          </a:prstGeom>
          <a:gradFill flip="none" rotWithShape="1">
            <a:gsLst>
              <a:gs pos="87000">
                <a:srgbClr val="2A9995">
                  <a:alpha val="40000"/>
                </a:srgbClr>
              </a:gs>
              <a:gs pos="0">
                <a:srgbClr val="8EE0DC">
                  <a:alpha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Oval 48"/>
          <p:cNvSpPr>
            <a:spLocks noChangeAspect="1"/>
          </p:cNvSpPr>
          <p:nvPr/>
        </p:nvSpPr>
        <p:spPr>
          <a:xfrm>
            <a:off x="3674066" y="3248094"/>
            <a:ext cx="618970" cy="619488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2" name="Oval 47"/>
          <p:cNvSpPr>
            <a:spLocks noChangeAspect="1"/>
          </p:cNvSpPr>
          <p:nvPr/>
        </p:nvSpPr>
        <p:spPr>
          <a:xfrm>
            <a:off x="3581222" y="4083822"/>
            <a:ext cx="804661" cy="805334"/>
          </a:xfrm>
          <a:prstGeom prst="ellipse">
            <a:avLst/>
          </a:prstGeom>
          <a:gradFill flip="none" rotWithShape="1">
            <a:gsLst>
              <a:gs pos="87000">
                <a:srgbClr val="2A9995">
                  <a:alpha val="40000"/>
                </a:srgbClr>
              </a:gs>
              <a:gs pos="0">
                <a:srgbClr val="8EE0DC">
                  <a:alpha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Oval 48"/>
          <p:cNvSpPr>
            <a:spLocks noChangeAspect="1"/>
          </p:cNvSpPr>
          <p:nvPr/>
        </p:nvSpPr>
        <p:spPr>
          <a:xfrm>
            <a:off x="3674066" y="4151346"/>
            <a:ext cx="618970" cy="619488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5415418" y="3523200"/>
            <a:ext cx="3581728" cy="586957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200" dirty="0">
                <a:ea typeface="微软雅黑" panose="020B0503020204020204" pitchFamily="34" charset="-122"/>
              </a:rPr>
              <a:t>前言</a:t>
            </a:r>
            <a:endParaRPr lang="zh-CN" altLang="en-US" sz="3200" dirty="0">
              <a:ea typeface="微软雅黑" panose="020B0503020204020204" pitchFamily="34" charset="-122"/>
            </a:endParaRPr>
          </a:p>
        </p:txBody>
      </p:sp>
      <p:grpSp>
        <p:nvGrpSpPr>
          <p:cNvPr id="64" name="Group 1"/>
          <p:cNvGrpSpPr/>
          <p:nvPr/>
        </p:nvGrpSpPr>
        <p:grpSpPr>
          <a:xfrm>
            <a:off x="-2982769" y="3616264"/>
            <a:ext cx="6950890" cy="7035260"/>
            <a:chOff x="4297681" y="2137013"/>
            <a:chExt cx="3596640" cy="3640296"/>
          </a:xfrm>
        </p:grpSpPr>
        <p:sp>
          <p:nvSpPr>
            <p:cNvPr id="65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05"/>
            <p:cNvSpPr/>
            <p:nvPr/>
          </p:nvSpPr>
          <p:spPr bwMode="auto">
            <a:xfrm>
              <a:off x="5112461" y="2348476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Line 713"/>
            <p:cNvSpPr>
              <a:spLocks noChangeShapeType="1"/>
            </p:cNvSpPr>
            <p:nvPr/>
          </p:nvSpPr>
          <p:spPr bwMode="auto">
            <a:xfrm flipH="1" flipV="1">
              <a:off x="6981510" y="2366234"/>
              <a:ext cx="237017" cy="63173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Group 1"/>
          <p:cNvGrpSpPr/>
          <p:nvPr/>
        </p:nvGrpSpPr>
        <p:grpSpPr>
          <a:xfrm>
            <a:off x="9290190" y="-3412530"/>
            <a:ext cx="5803619" cy="5874063"/>
            <a:chOff x="4297681" y="2137013"/>
            <a:chExt cx="3596640" cy="3640296"/>
          </a:xfrm>
        </p:grpSpPr>
        <p:sp>
          <p:nvSpPr>
            <p:cNvPr id="100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705"/>
            <p:cNvSpPr/>
            <p:nvPr/>
          </p:nvSpPr>
          <p:spPr bwMode="auto">
            <a:xfrm>
              <a:off x="5114925" y="2340343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Line 713"/>
            <p:cNvSpPr>
              <a:spLocks noChangeShapeType="1"/>
            </p:cNvSpPr>
            <p:nvPr/>
          </p:nvSpPr>
          <p:spPr bwMode="auto">
            <a:xfrm flipH="1" flipV="1">
              <a:off x="6972417" y="2367473"/>
              <a:ext cx="242415" cy="63049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833853" y="2609775"/>
            <a:ext cx="3784653" cy="771623"/>
            <a:chOff x="2553195" y="2109078"/>
            <a:chExt cx="3784653" cy="771623"/>
          </a:xfrm>
        </p:grpSpPr>
        <p:sp>
          <p:nvSpPr>
            <p:cNvPr id="54" name="Rectangle 1"/>
            <p:cNvSpPr/>
            <p:nvPr/>
          </p:nvSpPr>
          <p:spPr>
            <a:xfrm>
              <a:off x="2553195" y="2115243"/>
              <a:ext cx="3784653" cy="759293"/>
            </a:xfrm>
            <a:prstGeom prst="rect">
              <a:avLst/>
            </a:prstGeom>
            <a:gradFill flip="none" rotWithShape="1">
              <a:gsLst>
                <a:gs pos="87000">
                  <a:srgbClr val="2A9995">
                    <a:alpha val="40000"/>
                  </a:srgbClr>
                </a:gs>
                <a:gs pos="0">
                  <a:srgbClr val="8EE0DC">
                    <a:alpha val="78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3"/>
            <p:cNvSpPr txBox="1">
              <a:spLocks noChangeArrowheads="1"/>
            </p:cNvSpPr>
            <p:nvPr/>
          </p:nvSpPr>
          <p:spPr bwMode="auto">
            <a:xfrm>
              <a:off x="5134760" y="2109078"/>
              <a:ext cx="774482" cy="77162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dist"/>
              <a:r>
                <a:rPr lang="en-US" altLang="ko-KR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01</a:t>
              </a:r>
              <a:endParaRPr lang="en-US" altLang="ko-KR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8" name="Rectangle 3"/>
            <p:cNvSpPr txBox="1">
              <a:spLocks noChangeArrowheads="1"/>
            </p:cNvSpPr>
            <p:nvPr/>
          </p:nvSpPr>
          <p:spPr bwMode="auto">
            <a:xfrm>
              <a:off x="2730285" y="2309133"/>
              <a:ext cx="2475673" cy="37151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/>
              <a:r>
                <a:rPr lang="en-US" altLang="ko-KR" sz="900" b="0" dirty="0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Lorem Ipsum is simply dummy text of the printing and typesetting industry </a:t>
              </a:r>
              <a:endParaRPr lang="en-US" altLang="ko-KR" sz="900" b="0" dirty="0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218058" y="5379926"/>
            <a:ext cx="851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前段时间买了个相机，（佳能的</a:t>
            </a:r>
            <a:r>
              <a:rPr lang="en-US" altLang="zh-CN" dirty="0">
                <a:solidFill>
                  <a:schemeClr val="bg1"/>
                </a:solidFill>
              </a:rPr>
              <a:t>M50</a:t>
            </a:r>
            <a:r>
              <a:rPr lang="zh-CN" altLang="en-US" dirty="0">
                <a:solidFill>
                  <a:schemeClr val="bg1"/>
                </a:solidFill>
              </a:rPr>
              <a:t>），其实在</a:t>
            </a:r>
            <a:r>
              <a:rPr lang="en-US" altLang="zh-CN" dirty="0" err="1">
                <a:solidFill>
                  <a:schemeClr val="bg1"/>
                </a:solidFill>
              </a:rPr>
              <a:t>webgl</a:t>
            </a:r>
            <a:r>
              <a:rPr lang="zh-CN" altLang="en-US" dirty="0">
                <a:solidFill>
                  <a:schemeClr val="bg1"/>
                </a:solidFill>
              </a:rPr>
              <a:t>世界里面相机也是类似的。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0872" y="232656"/>
            <a:ext cx="513548" cy="575736"/>
            <a:chOff x="447675" y="367239"/>
            <a:chExt cx="513548" cy="575736"/>
          </a:xfrm>
        </p:grpSpPr>
        <p:sp>
          <p:nvSpPr>
            <p:cNvPr id="30" name="等腰三角形 29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1022496" y="38783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70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前言</a:t>
            </a:r>
            <a:endParaRPr lang="zh-CN" altLang="en-US" sz="1200" dirty="0">
              <a:gradFill>
                <a:gsLst>
                  <a:gs pos="0">
                    <a:schemeClr val="bg1"/>
                  </a:gs>
                  <a:gs pos="100000">
                    <a:schemeClr val="bg1">
                      <a:alpha val="70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3040" y="914404"/>
            <a:ext cx="4700451" cy="38256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23405" y="2089197"/>
            <a:ext cx="4484914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一个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camera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一般有如下四个属性，</a:t>
            </a:r>
            <a:endParaRPr lang="zh-CN" altLang="en-US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90500" marR="0" indent="0"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向前向量（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direction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），相当于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</a:t>
            </a:r>
            <a:endParaRPr lang="zh-CN" altLang="en-US" sz="1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90500" marR="0" indent="0"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向上向量（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up vector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），相当于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</a:t>
            </a:r>
            <a:endParaRPr lang="zh-CN" altLang="en-US" sz="1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90500" marR="0" indent="0"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向右向量（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right vector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），相当于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</a:t>
            </a:r>
            <a:endParaRPr lang="zh-CN" altLang="en-US" sz="1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90500" marR="0" indent="0"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位置（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position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18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5134760" y="3022503"/>
            <a:ext cx="2569739" cy="586957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200" dirty="0">
                <a:ea typeface="微软雅黑" panose="020B0503020204020204" pitchFamily="34" charset="-122"/>
              </a:rPr>
              <a:t>视图变换</a:t>
            </a:r>
            <a:endParaRPr lang="zh-CN" altLang="en-US" sz="3200" dirty="0">
              <a:ea typeface="微软雅黑" panose="020B0503020204020204" pitchFamily="34" charset="-122"/>
            </a:endParaRPr>
          </a:p>
        </p:txBody>
      </p:sp>
      <p:grpSp>
        <p:nvGrpSpPr>
          <p:cNvPr id="64" name="Group 1"/>
          <p:cNvGrpSpPr/>
          <p:nvPr/>
        </p:nvGrpSpPr>
        <p:grpSpPr>
          <a:xfrm>
            <a:off x="-2982769" y="3616264"/>
            <a:ext cx="6950890" cy="7035260"/>
            <a:chOff x="4297681" y="2137013"/>
            <a:chExt cx="3596640" cy="3640296"/>
          </a:xfrm>
        </p:grpSpPr>
        <p:sp>
          <p:nvSpPr>
            <p:cNvPr id="65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05"/>
            <p:cNvSpPr/>
            <p:nvPr/>
          </p:nvSpPr>
          <p:spPr bwMode="auto">
            <a:xfrm>
              <a:off x="5112461" y="2348476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Line 713"/>
            <p:cNvSpPr>
              <a:spLocks noChangeShapeType="1"/>
            </p:cNvSpPr>
            <p:nvPr/>
          </p:nvSpPr>
          <p:spPr bwMode="auto">
            <a:xfrm flipH="1" flipV="1">
              <a:off x="6981510" y="2366234"/>
              <a:ext cx="237017" cy="63173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Group 1"/>
          <p:cNvGrpSpPr/>
          <p:nvPr/>
        </p:nvGrpSpPr>
        <p:grpSpPr>
          <a:xfrm>
            <a:off x="9290190" y="-3412530"/>
            <a:ext cx="5803619" cy="5874063"/>
            <a:chOff x="4297681" y="2137013"/>
            <a:chExt cx="3596640" cy="3640296"/>
          </a:xfrm>
        </p:grpSpPr>
        <p:sp>
          <p:nvSpPr>
            <p:cNvPr id="100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705"/>
            <p:cNvSpPr/>
            <p:nvPr/>
          </p:nvSpPr>
          <p:spPr bwMode="auto">
            <a:xfrm>
              <a:off x="5114925" y="2340343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Line 713"/>
            <p:cNvSpPr>
              <a:spLocks noChangeShapeType="1"/>
            </p:cNvSpPr>
            <p:nvPr/>
          </p:nvSpPr>
          <p:spPr bwMode="auto">
            <a:xfrm flipH="1" flipV="1">
              <a:off x="6972417" y="2367473"/>
              <a:ext cx="242415" cy="63049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553195" y="2109078"/>
            <a:ext cx="3784653" cy="771623"/>
            <a:chOff x="2553195" y="2109078"/>
            <a:chExt cx="3784653" cy="771623"/>
          </a:xfrm>
        </p:grpSpPr>
        <p:sp>
          <p:nvSpPr>
            <p:cNvPr id="54" name="Rectangle 1"/>
            <p:cNvSpPr/>
            <p:nvPr/>
          </p:nvSpPr>
          <p:spPr>
            <a:xfrm>
              <a:off x="2553195" y="2115243"/>
              <a:ext cx="3784653" cy="759293"/>
            </a:xfrm>
            <a:prstGeom prst="rect">
              <a:avLst/>
            </a:prstGeom>
            <a:gradFill flip="none" rotWithShape="1">
              <a:gsLst>
                <a:gs pos="87000">
                  <a:srgbClr val="2A9995">
                    <a:alpha val="40000"/>
                  </a:srgbClr>
                </a:gs>
                <a:gs pos="0">
                  <a:srgbClr val="8EE0DC">
                    <a:alpha val="78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3"/>
            <p:cNvSpPr txBox="1">
              <a:spLocks noChangeArrowheads="1"/>
            </p:cNvSpPr>
            <p:nvPr/>
          </p:nvSpPr>
          <p:spPr bwMode="auto">
            <a:xfrm>
              <a:off x="5134760" y="2109078"/>
              <a:ext cx="774482" cy="77162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dist"/>
              <a:r>
                <a:rPr lang="en-US" altLang="ko-KR" dirty="0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02</a:t>
              </a:r>
              <a:endParaRPr lang="en-US" altLang="ko-KR" dirty="0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8" name="Rectangle 3"/>
            <p:cNvSpPr txBox="1">
              <a:spLocks noChangeArrowheads="1"/>
            </p:cNvSpPr>
            <p:nvPr/>
          </p:nvSpPr>
          <p:spPr bwMode="auto">
            <a:xfrm>
              <a:off x="2730285" y="2309133"/>
              <a:ext cx="2475673" cy="37151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/>
              <a:r>
                <a:rPr lang="en-US" altLang="ko-KR" sz="900" b="0" dirty="0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Lorem Ipsum is simply dummy text of the printing and typesetting industry </a:t>
              </a:r>
              <a:endParaRPr lang="en-US" altLang="ko-KR" sz="900" b="0" dirty="0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999299" y="52241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70000"/>
                      </a:schemeClr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定义</a:t>
            </a:r>
            <a:endParaRPr lang="zh-CN" altLang="en-US" sz="2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alpha val="70000"/>
                    </a:schemeClr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384" y="1083238"/>
            <a:ext cx="109903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+mj-ea"/>
                <a:ea typeface="+mj-ea"/>
              </a:rPr>
              <a:t>视图</a:t>
            </a:r>
            <a:r>
              <a:rPr lang="zh-CN" altLang="en-US" b="1" i="0" dirty="0">
                <a:solidFill>
                  <a:srgbClr val="FF0000"/>
                </a:solidFill>
                <a:effectLst/>
                <a:latin typeface="+mj-ea"/>
                <a:ea typeface="+mj-ea"/>
              </a:rPr>
              <a:t>变换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：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进入世界坐标系空间之后，物体与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WebGL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相机虽然建立了联系，但是并没有进一步确定观察物体的状态。当我们把相机的位置进行移动的时候，相机坐标系和世界坐标系不再重合。这意味着我们直接将世界坐标作为最终的坐标绘制，并不能正确的描述观察者和物体之间的位置关系。如图，我们将相机沿着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x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轴正方向移动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个单位。此时世界坐标系的原点（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）在相机坐标系中的坐标就变成（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-1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），这说明我们需要在两个坐标系之间进行转换！这个时候就需要调整相机位置姿态，也就是视图变换。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 flipV="1">
            <a:off x="2107565" y="3075940"/>
            <a:ext cx="9525" cy="178244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2101215" y="4842510"/>
            <a:ext cx="2719705" cy="762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>
            <a:off x="469265" y="4836160"/>
            <a:ext cx="1654175" cy="125984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226185" y="2633980"/>
            <a:ext cx="1763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世界坐标系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8254365" y="3061970"/>
            <a:ext cx="9525" cy="178244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8248015" y="4828540"/>
            <a:ext cx="2719705" cy="762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8270240" y="3691890"/>
            <a:ext cx="1658620" cy="113030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372985" y="2620010"/>
            <a:ext cx="1763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相机坐标系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33295" y="3107690"/>
            <a:ext cx="450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y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70705" y="4308475"/>
            <a:ext cx="450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x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0180" y="5509260"/>
            <a:ext cx="450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z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32065" y="3107690"/>
            <a:ext cx="450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u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65540" y="3761740"/>
            <a:ext cx="450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l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82760" y="5140960"/>
            <a:ext cx="1585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u*l</a:t>
            </a: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265" y="2620010"/>
            <a:ext cx="11177905" cy="3905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5134761" y="3022503"/>
            <a:ext cx="1922987" cy="586957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CN" altLang="en-US" sz="3200" dirty="0">
                <a:ea typeface="微软雅黑" panose="020B0503020204020204" pitchFamily="34" charset="-122"/>
              </a:rPr>
              <a:t>公式推导</a:t>
            </a:r>
            <a:endParaRPr lang="zh-CN" altLang="en-US" sz="3200" dirty="0">
              <a:ea typeface="微软雅黑" panose="020B0503020204020204" pitchFamily="34" charset="-122"/>
            </a:endParaRPr>
          </a:p>
        </p:txBody>
      </p:sp>
      <p:grpSp>
        <p:nvGrpSpPr>
          <p:cNvPr id="64" name="Group 1"/>
          <p:cNvGrpSpPr/>
          <p:nvPr/>
        </p:nvGrpSpPr>
        <p:grpSpPr>
          <a:xfrm>
            <a:off x="-2982769" y="3616264"/>
            <a:ext cx="6950890" cy="7035260"/>
            <a:chOff x="4297681" y="2137013"/>
            <a:chExt cx="3596640" cy="3640296"/>
          </a:xfrm>
        </p:grpSpPr>
        <p:sp>
          <p:nvSpPr>
            <p:cNvPr id="65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05"/>
            <p:cNvSpPr/>
            <p:nvPr/>
          </p:nvSpPr>
          <p:spPr bwMode="auto">
            <a:xfrm>
              <a:off x="5112461" y="2348476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Line 713"/>
            <p:cNvSpPr>
              <a:spLocks noChangeShapeType="1"/>
            </p:cNvSpPr>
            <p:nvPr/>
          </p:nvSpPr>
          <p:spPr bwMode="auto">
            <a:xfrm flipH="1" flipV="1">
              <a:off x="6981510" y="2366234"/>
              <a:ext cx="237017" cy="63173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Group 1"/>
          <p:cNvGrpSpPr/>
          <p:nvPr/>
        </p:nvGrpSpPr>
        <p:grpSpPr>
          <a:xfrm>
            <a:off x="9290190" y="-3412530"/>
            <a:ext cx="5803619" cy="5874063"/>
            <a:chOff x="4297681" y="2137013"/>
            <a:chExt cx="3596640" cy="3640296"/>
          </a:xfrm>
        </p:grpSpPr>
        <p:sp>
          <p:nvSpPr>
            <p:cNvPr id="100" name="Line 699"/>
            <p:cNvSpPr>
              <a:spLocks noChangeShapeType="1"/>
            </p:cNvSpPr>
            <p:nvPr/>
          </p:nvSpPr>
          <p:spPr bwMode="auto">
            <a:xfrm flipH="1" flipV="1">
              <a:off x="6010042" y="2137013"/>
              <a:ext cx="971473" cy="229223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700"/>
            <p:cNvSpPr/>
            <p:nvPr/>
          </p:nvSpPr>
          <p:spPr bwMode="auto">
            <a:xfrm>
              <a:off x="6981517" y="2366236"/>
              <a:ext cx="912804" cy="1547262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701"/>
            <p:cNvSpPr/>
            <p:nvPr/>
          </p:nvSpPr>
          <p:spPr bwMode="auto">
            <a:xfrm>
              <a:off x="5240505" y="3913500"/>
              <a:ext cx="2653816" cy="1863809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Line 702"/>
            <p:cNvSpPr>
              <a:spLocks noChangeShapeType="1"/>
            </p:cNvSpPr>
            <p:nvPr/>
          </p:nvSpPr>
          <p:spPr bwMode="auto">
            <a:xfrm>
              <a:off x="4440949" y="4633919"/>
              <a:ext cx="799556" cy="10205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703"/>
            <p:cNvSpPr/>
            <p:nvPr/>
          </p:nvSpPr>
          <p:spPr bwMode="auto">
            <a:xfrm>
              <a:off x="4297681" y="3149337"/>
              <a:ext cx="143268" cy="148458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Line 704"/>
            <p:cNvSpPr>
              <a:spLocks noChangeShapeType="1"/>
            </p:cNvSpPr>
            <p:nvPr/>
          </p:nvSpPr>
          <p:spPr bwMode="auto">
            <a:xfrm flipH="1">
              <a:off x="5114925" y="2137013"/>
              <a:ext cx="895116" cy="2966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705"/>
            <p:cNvSpPr/>
            <p:nvPr/>
          </p:nvSpPr>
          <p:spPr bwMode="auto">
            <a:xfrm>
              <a:off x="5114925" y="2340343"/>
              <a:ext cx="1871166" cy="103615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706"/>
            <p:cNvSpPr/>
            <p:nvPr/>
          </p:nvSpPr>
          <p:spPr bwMode="auto">
            <a:xfrm>
              <a:off x="4997636" y="4060857"/>
              <a:ext cx="242869" cy="1593654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707"/>
            <p:cNvSpPr/>
            <p:nvPr/>
          </p:nvSpPr>
          <p:spPr bwMode="auto">
            <a:xfrm>
              <a:off x="4997636" y="2442645"/>
              <a:ext cx="180104" cy="1618213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708"/>
            <p:cNvSpPr/>
            <p:nvPr/>
          </p:nvSpPr>
          <p:spPr bwMode="auto">
            <a:xfrm>
              <a:off x="5963651" y="4745799"/>
              <a:ext cx="409345" cy="1031510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709"/>
            <p:cNvSpPr/>
            <p:nvPr/>
          </p:nvSpPr>
          <p:spPr bwMode="auto">
            <a:xfrm>
              <a:off x="5963652" y="2348500"/>
              <a:ext cx="450260" cy="2397304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710"/>
            <p:cNvSpPr>
              <a:spLocks noChangeShapeType="1"/>
            </p:cNvSpPr>
            <p:nvPr/>
          </p:nvSpPr>
          <p:spPr bwMode="auto">
            <a:xfrm>
              <a:off x="6010042" y="2137015"/>
              <a:ext cx="24560" cy="21148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Line 711"/>
            <p:cNvSpPr>
              <a:spLocks noChangeShapeType="1"/>
            </p:cNvSpPr>
            <p:nvPr/>
          </p:nvSpPr>
          <p:spPr bwMode="auto">
            <a:xfrm flipH="1">
              <a:off x="4368632" y="2434349"/>
              <a:ext cx="751816" cy="71507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Line 712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12851" cy="9687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Line 713"/>
            <p:cNvSpPr>
              <a:spLocks noChangeShapeType="1"/>
            </p:cNvSpPr>
            <p:nvPr/>
          </p:nvSpPr>
          <p:spPr bwMode="auto">
            <a:xfrm flipH="1" flipV="1">
              <a:off x="6972417" y="2367473"/>
              <a:ext cx="242415" cy="63049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Line 714"/>
            <p:cNvSpPr>
              <a:spLocks noChangeShapeType="1"/>
            </p:cNvSpPr>
            <p:nvPr/>
          </p:nvSpPr>
          <p:spPr bwMode="auto">
            <a:xfrm flipH="1" flipV="1">
              <a:off x="7214834" y="2997969"/>
              <a:ext cx="466634" cy="818657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715"/>
            <p:cNvSpPr>
              <a:spLocks noChangeShapeType="1"/>
            </p:cNvSpPr>
            <p:nvPr/>
          </p:nvSpPr>
          <p:spPr bwMode="auto">
            <a:xfrm flipH="1" flipV="1">
              <a:off x="7681469" y="3816627"/>
              <a:ext cx="20465" cy="110245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716"/>
            <p:cNvSpPr/>
            <p:nvPr/>
          </p:nvSpPr>
          <p:spPr bwMode="auto">
            <a:xfrm>
              <a:off x="5963652" y="4745802"/>
              <a:ext cx="1738283" cy="328828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Line 717"/>
            <p:cNvSpPr>
              <a:spLocks noChangeShapeType="1"/>
            </p:cNvSpPr>
            <p:nvPr/>
          </p:nvSpPr>
          <p:spPr bwMode="auto">
            <a:xfrm>
              <a:off x="4997636" y="4060859"/>
              <a:ext cx="966016" cy="68494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Line 718"/>
            <p:cNvSpPr>
              <a:spLocks noChangeShapeType="1"/>
            </p:cNvSpPr>
            <p:nvPr/>
          </p:nvSpPr>
          <p:spPr bwMode="auto">
            <a:xfrm>
              <a:off x="4368632" y="3149421"/>
              <a:ext cx="629002" cy="911438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Line 719"/>
            <p:cNvSpPr>
              <a:spLocks noChangeShapeType="1"/>
            </p:cNvSpPr>
            <p:nvPr/>
          </p:nvSpPr>
          <p:spPr bwMode="auto">
            <a:xfrm flipH="1">
              <a:off x="4368634" y="2944756"/>
              <a:ext cx="809106" cy="20466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Line 720"/>
            <p:cNvSpPr>
              <a:spLocks noChangeShapeType="1"/>
            </p:cNvSpPr>
            <p:nvPr/>
          </p:nvSpPr>
          <p:spPr bwMode="auto">
            <a:xfrm flipH="1">
              <a:off x="5177742" y="2348501"/>
              <a:ext cx="856862" cy="59625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Line 721"/>
            <p:cNvSpPr>
              <a:spLocks noChangeShapeType="1"/>
            </p:cNvSpPr>
            <p:nvPr/>
          </p:nvSpPr>
          <p:spPr bwMode="auto">
            <a:xfrm flipH="1" flipV="1">
              <a:off x="6034604" y="2348500"/>
              <a:ext cx="1180232" cy="649470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722"/>
            <p:cNvSpPr/>
            <p:nvPr/>
          </p:nvSpPr>
          <p:spPr bwMode="auto">
            <a:xfrm>
              <a:off x="7214833" y="2997968"/>
              <a:ext cx="573059" cy="798191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723"/>
            <p:cNvSpPr/>
            <p:nvPr/>
          </p:nvSpPr>
          <p:spPr bwMode="auto">
            <a:xfrm>
              <a:off x="7193002" y="2997968"/>
              <a:ext cx="491195" cy="2076661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Line 724"/>
            <p:cNvSpPr>
              <a:spLocks noChangeShapeType="1"/>
            </p:cNvSpPr>
            <p:nvPr/>
          </p:nvSpPr>
          <p:spPr bwMode="auto">
            <a:xfrm flipV="1">
              <a:off x="6413914" y="2997968"/>
              <a:ext cx="800921" cy="25651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Line 725"/>
            <p:cNvSpPr>
              <a:spLocks noChangeShapeType="1"/>
            </p:cNvSpPr>
            <p:nvPr/>
          </p:nvSpPr>
          <p:spPr bwMode="auto">
            <a:xfrm flipV="1">
              <a:off x="4997634" y="3254480"/>
              <a:ext cx="1416278" cy="817292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726"/>
            <p:cNvSpPr/>
            <p:nvPr/>
          </p:nvSpPr>
          <p:spPr bwMode="auto">
            <a:xfrm>
              <a:off x="4440949" y="4071773"/>
              <a:ext cx="753165" cy="1069713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Line 728"/>
            <p:cNvSpPr>
              <a:spLocks noChangeShapeType="1"/>
            </p:cNvSpPr>
            <p:nvPr/>
          </p:nvSpPr>
          <p:spPr bwMode="auto">
            <a:xfrm flipH="1">
              <a:off x="5194114" y="4745801"/>
              <a:ext cx="769538" cy="395684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729"/>
            <p:cNvSpPr/>
            <p:nvPr/>
          </p:nvSpPr>
          <p:spPr bwMode="auto">
            <a:xfrm>
              <a:off x="5963654" y="3816625"/>
              <a:ext cx="1717818" cy="929177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730"/>
            <p:cNvSpPr/>
            <p:nvPr/>
          </p:nvSpPr>
          <p:spPr bwMode="auto">
            <a:xfrm>
              <a:off x="5254151" y="5500332"/>
              <a:ext cx="1756021" cy="158273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731"/>
            <p:cNvSpPr/>
            <p:nvPr/>
          </p:nvSpPr>
          <p:spPr bwMode="auto">
            <a:xfrm>
              <a:off x="5194116" y="5074626"/>
              <a:ext cx="2009806" cy="477551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Line 732"/>
            <p:cNvSpPr>
              <a:spLocks noChangeShapeType="1"/>
            </p:cNvSpPr>
            <p:nvPr/>
          </p:nvSpPr>
          <p:spPr bwMode="auto">
            <a:xfrm>
              <a:off x="6413918" y="3254481"/>
              <a:ext cx="780454" cy="753166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733"/>
            <p:cNvSpPr>
              <a:spLocks noChangeShapeType="1"/>
            </p:cNvSpPr>
            <p:nvPr/>
          </p:nvSpPr>
          <p:spPr bwMode="auto">
            <a:xfrm>
              <a:off x="5177745" y="2944750"/>
              <a:ext cx="1236173" cy="309725"/>
            </a:xfrm>
            <a:prstGeom prst="line">
              <a:avLst/>
            </a:prstGeom>
            <a:noFill/>
            <a:ln w="19050">
              <a:solidFill>
                <a:srgbClr val="54D0CA">
                  <a:alpha val="31000"/>
                </a:srgb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553195" y="2109078"/>
            <a:ext cx="3784653" cy="771623"/>
            <a:chOff x="2553195" y="2109078"/>
            <a:chExt cx="3784653" cy="771623"/>
          </a:xfrm>
        </p:grpSpPr>
        <p:sp>
          <p:nvSpPr>
            <p:cNvPr id="54" name="Rectangle 1"/>
            <p:cNvSpPr/>
            <p:nvPr/>
          </p:nvSpPr>
          <p:spPr>
            <a:xfrm>
              <a:off x="2553195" y="2115243"/>
              <a:ext cx="3784653" cy="759293"/>
            </a:xfrm>
            <a:prstGeom prst="rect">
              <a:avLst/>
            </a:prstGeom>
            <a:gradFill flip="none" rotWithShape="1">
              <a:gsLst>
                <a:gs pos="87000">
                  <a:srgbClr val="2A9995">
                    <a:alpha val="40000"/>
                  </a:srgbClr>
                </a:gs>
                <a:gs pos="0">
                  <a:srgbClr val="8EE0DC">
                    <a:alpha val="78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3"/>
            <p:cNvSpPr txBox="1">
              <a:spLocks noChangeArrowheads="1"/>
            </p:cNvSpPr>
            <p:nvPr/>
          </p:nvSpPr>
          <p:spPr bwMode="auto">
            <a:xfrm>
              <a:off x="5134760" y="2109078"/>
              <a:ext cx="774482" cy="77162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dist"/>
              <a:r>
                <a:rPr lang="en-US" altLang="ko-KR" dirty="0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03</a:t>
              </a:r>
              <a:endParaRPr lang="en-US" altLang="ko-KR" dirty="0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8" name="Rectangle 3"/>
            <p:cNvSpPr txBox="1">
              <a:spLocks noChangeArrowheads="1"/>
            </p:cNvSpPr>
            <p:nvPr/>
          </p:nvSpPr>
          <p:spPr bwMode="auto">
            <a:xfrm>
              <a:off x="2730285" y="2309133"/>
              <a:ext cx="2475673" cy="37151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/>
              <a:r>
                <a:rPr lang="en-US" altLang="ko-KR" sz="900" b="0" dirty="0">
                  <a:solidFill>
                    <a:prstClr val="white"/>
                  </a:solidFill>
                  <a:effectLst/>
                  <a:latin typeface="Calibri" panose="020F0502020204030204" pitchFamily="34" charset="0"/>
                </a:rPr>
                <a:t>Lorem Ipsum is simply dummy text of the printing and typesetting industry </a:t>
              </a:r>
              <a:endParaRPr lang="en-US" altLang="ko-KR" sz="900" b="0" dirty="0">
                <a:solidFill>
                  <a:prstClr val="white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44" name="等腰三角形 43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/>
        </p:nvSpPr>
        <p:spPr>
          <a:xfrm>
            <a:off x="1017388" y="40928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公式推导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886885"/>
            <a:ext cx="11521439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其中前三个向量要求是相互垂直的。假设我们分别用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（向前向量（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direction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））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u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（向上向量（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up vector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））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r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（向右向量（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right vector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））和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（位置（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position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））来表示这四个变量。并假设待求的视图矩阵为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，根据前面的介绍我们知道，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的作用就是将摄像机移动到原点，并将摄像机的三个向量分别与坐标轴对齐，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轴正方向对齐，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轴正方向对齐，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轴正方向对齐。假设将摄像机与坐标轴对齐的矩阵为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，那么</a:t>
            </a:r>
            <a:r>
              <a:rPr lang="en-US" altLang="zh-CN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的推导过程如下。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60971" y="341596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https://zhuanlan.zhihu.com/p/362713511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3082290"/>
            <a:ext cx="3048000" cy="126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7675" y="2522220"/>
            <a:ext cx="6575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先将相机位置移动到原点位置（</a:t>
            </a:r>
            <a:r>
              <a:rPr lang="en-US" altLang="zh-CN">
                <a:solidFill>
                  <a:schemeClr val="bg1"/>
                </a:solidFill>
              </a:rPr>
              <a:t>0</a:t>
            </a:r>
            <a:r>
              <a:rPr lang="zh-CN" altLang="en-US">
                <a:solidFill>
                  <a:schemeClr val="bg1"/>
                </a:solidFill>
              </a:rPr>
              <a:t>，</a:t>
            </a:r>
            <a:r>
              <a:rPr lang="en-US" altLang="zh-CN">
                <a:solidFill>
                  <a:schemeClr val="bg1"/>
                </a:solidFill>
              </a:rPr>
              <a:t>0</a:t>
            </a:r>
            <a:r>
              <a:rPr lang="zh-CN" altLang="en-US">
                <a:solidFill>
                  <a:schemeClr val="bg1"/>
                </a:solidFill>
              </a:rPr>
              <a:t>，</a:t>
            </a:r>
            <a:r>
              <a:rPr lang="en-US" altLang="zh-CN">
                <a:solidFill>
                  <a:schemeClr val="bg1"/>
                </a:solidFill>
              </a:rPr>
              <a:t>0</a:t>
            </a:r>
            <a:r>
              <a:rPr lang="zh-CN" altLang="en-US">
                <a:solidFill>
                  <a:schemeClr val="bg1"/>
                </a:solidFill>
              </a:rPr>
              <a:t>），位移矩阵是</a:t>
            </a:r>
            <a:r>
              <a:rPr lang="en-US" altLang="zh-CN">
                <a:solidFill>
                  <a:schemeClr val="bg1"/>
                </a:solidFill>
              </a:rPr>
              <a:t>Mt</a:t>
            </a:r>
            <a:r>
              <a:rPr lang="en-US" altLang="zh-CN" baseline="30000">
                <a:solidFill>
                  <a:schemeClr val="bg1"/>
                </a:solidFill>
                <a:uFillTx/>
              </a:rPr>
              <a:t>-1</a:t>
            </a:r>
            <a:endParaRPr lang="en-US" altLang="zh-CN" baseline="30000">
              <a:solidFill>
                <a:schemeClr val="bg1"/>
              </a:solidFill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2875" y="2512695"/>
            <a:ext cx="389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2765" y="4519295"/>
            <a:ext cx="6575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bg1"/>
                </a:solidFill>
              </a:rPr>
              <a:t>世界坐标实际上是</a:t>
            </a:r>
            <a:r>
              <a:rPr lang="en-US" altLang="zh-CN">
                <a:solidFill>
                  <a:schemeClr val="bg1"/>
                </a:solidFill>
              </a:rPr>
              <a:t>E</a:t>
            </a:r>
            <a:r>
              <a:rPr lang="zh-CN" altLang="en-US">
                <a:solidFill>
                  <a:schemeClr val="bg1"/>
                </a:solidFill>
              </a:rPr>
              <a:t>单位矩阵，通过矩阵</a:t>
            </a:r>
            <a:r>
              <a:rPr lang="en-US" altLang="zh-CN">
                <a:solidFill>
                  <a:schemeClr val="bg1"/>
                </a:solidFill>
              </a:rPr>
              <a:t>R</a:t>
            </a:r>
            <a:r>
              <a:rPr lang="zh-CN" altLang="en-US">
                <a:solidFill>
                  <a:schemeClr val="bg1"/>
                </a:solidFill>
              </a:rPr>
              <a:t>变换，变成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[(l*u),u,l)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9710" y="4519295"/>
            <a:ext cx="389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4040" y="5234940"/>
            <a:ext cx="4140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RE=[(l*u),u,l)=&gt; R =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[(l*u),u,l)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9925" y="5886450"/>
            <a:ext cx="4801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实际上我们是求从相机位置转换到原定位置，也就是当前矩阵的逆矩阵</a:t>
            </a:r>
            <a:r>
              <a:rPr lang="en-US" altLang="zh-CN">
                <a:solidFill>
                  <a:schemeClr val="bg1"/>
                </a:solidFill>
              </a:rPr>
              <a:t>R</a:t>
            </a:r>
            <a:r>
              <a:rPr lang="en-US" altLang="zh-CN" baseline="30000">
                <a:solidFill>
                  <a:schemeClr val="bg1"/>
                </a:solidFill>
                <a:uFillTx/>
              </a:rPr>
              <a:t>-1</a:t>
            </a:r>
            <a:endParaRPr lang="en-US" altLang="zh-CN" baseline="30000">
              <a:solidFill>
                <a:schemeClr val="bg1"/>
              </a:solidFill>
              <a:uFillTx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9710" y="6024880"/>
            <a:ext cx="389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3427730" y="5315585"/>
            <a:ext cx="383540" cy="26860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5202555" y="6235065"/>
            <a:ext cx="383540" cy="26860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811270" y="4903470"/>
            <a:ext cx="1739900" cy="1031240"/>
            <a:chOff x="6002" y="7722"/>
            <a:chExt cx="2740" cy="162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2" y="7722"/>
              <a:ext cx="2740" cy="162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5" y="7722"/>
              <a:ext cx="255" cy="1140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5586095" y="5887085"/>
            <a:ext cx="2021840" cy="963930"/>
            <a:chOff x="8797" y="9271"/>
            <a:chExt cx="3184" cy="151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7" y="9271"/>
              <a:ext cx="3185" cy="151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" y="10068"/>
              <a:ext cx="315" cy="27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5" y="10068"/>
              <a:ext cx="315" cy="27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9" y="10016"/>
              <a:ext cx="315" cy="270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7825105" y="6024880"/>
            <a:ext cx="38049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正交矩阵的逆矩阵等于转置矩阵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47675" y="367239"/>
            <a:ext cx="513548" cy="575736"/>
            <a:chOff x="447675" y="367239"/>
            <a:chExt cx="513548" cy="575736"/>
          </a:xfrm>
        </p:grpSpPr>
        <p:sp>
          <p:nvSpPr>
            <p:cNvPr id="44" name="等腰三角形 43"/>
            <p:cNvSpPr/>
            <p:nvPr/>
          </p:nvSpPr>
          <p:spPr>
            <a:xfrm rot="5400000">
              <a:off x="414282" y="400632"/>
              <a:ext cx="484204" cy="417418"/>
            </a:xfrm>
            <a:prstGeom prst="triangl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581357" y="563109"/>
              <a:ext cx="408004" cy="351728"/>
            </a:xfrm>
            <a:prstGeom prst="triangle">
              <a:avLst/>
            </a:prstGeom>
            <a:solidFill>
              <a:srgbClr val="2A999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/>
        </p:nvSpPr>
        <p:spPr>
          <a:xfrm>
            <a:off x="1017388" y="40928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公式推导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67385" y="1828165"/>
            <a:ext cx="1887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V=RM = </a:t>
            </a:r>
            <a:endParaRPr lang="en-US" altLang="zh-CN" sz="4000">
              <a:solidFill>
                <a:schemeClr val="bg1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8960" y="1610995"/>
            <a:ext cx="3048000" cy="12668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40" y="1610995"/>
            <a:ext cx="2693670" cy="126682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8824595" y="1847215"/>
            <a:ext cx="996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sym typeface="+mn-ea"/>
              </a:rPr>
              <a:t>=</a:t>
            </a:r>
            <a:endParaRPr lang="en-US" altLang="zh-CN" sz="40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095" y="2325370"/>
            <a:ext cx="200025" cy="2000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590" y="2325370"/>
            <a:ext cx="200025" cy="2000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510" y="2325370"/>
            <a:ext cx="200025" cy="2000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rcRect b="77158"/>
          <a:stretch>
            <a:fillRect/>
          </a:stretch>
        </p:blipFill>
        <p:spPr>
          <a:xfrm>
            <a:off x="1877695" y="4410710"/>
            <a:ext cx="7272020" cy="2084705"/>
          </a:xfrm>
          <a:prstGeom prst="rect">
            <a:avLst/>
          </a:prstGeom>
        </p:spPr>
      </p:pic>
      <p:sp>
        <p:nvSpPr>
          <p:cNvPr id="35" name="下箭头 34"/>
          <p:cNvSpPr/>
          <p:nvPr/>
        </p:nvSpPr>
        <p:spPr>
          <a:xfrm>
            <a:off x="8881745" y="2325370"/>
            <a:ext cx="325120" cy="200914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ISPRING_PRESENTATION_TITLE" val="PowerPoint 演示文稿"/>
  <p:tag name="KSO_WPP_MARK_KEY" val="55482d0e-cd7f-4d86-a2bb-bae7c274ee86"/>
  <p:tag name="COMMONDATA" val="eyJoZGlkIjoiN2E3ODA2M2M1OTFjNWNkYmUxMmJiODg4YjI3NDNiZDk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1174</Words>
  <Application>WPS 演示</Application>
  <PresentationFormat>宽屏</PresentationFormat>
  <Paragraphs>108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宋体</vt:lpstr>
      <vt:lpstr>Wingdings</vt:lpstr>
      <vt:lpstr>Tahoma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dc:description>http://www.ypppt.com/</dc:description>
  <cp:lastModifiedBy>王梦</cp:lastModifiedBy>
  <cp:revision>23</cp:revision>
  <dcterms:created xsi:type="dcterms:W3CDTF">2017-03-10T09:23:00Z</dcterms:created>
  <dcterms:modified xsi:type="dcterms:W3CDTF">2022-12-07T10:21:01Z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54A487E8041E495D91B6C557E3F71023</vt:lpwstr>
  </property>
</Properties>
</file>