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7" r:id="rId3"/>
    <p:sldId id="280" r:id="rId5"/>
    <p:sldId id="282" r:id="rId6"/>
    <p:sldId id="277" r:id="rId7"/>
    <p:sldId id="299" r:id="rId8"/>
    <p:sldId id="304" r:id="rId9"/>
    <p:sldId id="323" r:id="rId10"/>
    <p:sldId id="305" r:id="rId11"/>
    <p:sldId id="290" r:id="rId12"/>
    <p:sldId id="319" r:id="rId13"/>
    <p:sldId id="318" r:id="rId14"/>
    <p:sldId id="329" r:id="rId15"/>
    <p:sldId id="330" r:id="rId16"/>
    <p:sldId id="331" r:id="rId17"/>
    <p:sldId id="332" r:id="rId18"/>
    <p:sldId id="298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D0CA"/>
    <a:srgbClr val="0D1325"/>
    <a:srgbClr val="8EE0DC"/>
    <a:srgbClr val="2A9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2" autoAdjust="0"/>
    <p:restoredTop sz="96366" autoAdjust="0"/>
  </p:normalViewPr>
  <p:slideViewPr>
    <p:cSldViewPr snapToGrid="0" showGuides="1">
      <p:cViewPr varScale="1">
        <p:scale>
          <a:sx n="110" d="100"/>
          <a:sy n="110" d="100"/>
        </p:scale>
        <p:origin x="726" y="114"/>
      </p:cViewPr>
      <p:guideLst>
        <p:guide orient="horz" pos="2182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CDDB4-6553-4F69-92A5-864D752883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将大象放到冰箱里需要几步</a:t>
            </a:r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68594" t="65577" b="15737"/>
          <a:stretch>
            <a:fillRect/>
          </a:stretch>
        </p:blipFill>
        <p:spPr>
          <a:xfrm>
            <a:off x="0" y="0"/>
            <a:ext cx="6289658" cy="374332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61" y="901699"/>
            <a:ext cx="5402077" cy="54070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screen"/>
          <a:srcRect b="67550"/>
          <a:stretch>
            <a:fillRect/>
          </a:stretch>
        </p:blipFill>
        <p:spPr>
          <a:xfrm rot="19048470">
            <a:off x="7724422" y="2530588"/>
            <a:ext cx="10013678" cy="3252438"/>
          </a:xfrm>
          <a:custGeom>
            <a:avLst/>
            <a:gdLst>
              <a:gd name="connsiteX0" fmla="*/ 5766606 w 10013678"/>
              <a:gd name="connsiteY0" fmla="*/ 0 h 3252438"/>
              <a:gd name="connsiteX1" fmla="*/ 2783632 w 10013678"/>
              <a:gd name="connsiteY1" fmla="*/ 3252438 h 3252438"/>
              <a:gd name="connsiteX2" fmla="*/ 0 w 10013678"/>
              <a:gd name="connsiteY2" fmla="*/ 699430 h 3252438"/>
              <a:gd name="connsiteX3" fmla="*/ 0 w 10013678"/>
              <a:gd name="connsiteY3" fmla="*/ 0 h 3252438"/>
              <a:gd name="connsiteX4" fmla="*/ 10013678 w 10013678"/>
              <a:gd name="connsiteY4" fmla="*/ 0 h 3252438"/>
              <a:gd name="connsiteX5" fmla="*/ 10013678 w 10013678"/>
              <a:gd name="connsiteY5" fmla="*/ 229291 h 3252438"/>
              <a:gd name="connsiteX6" fmla="*/ 9763673 w 10013678"/>
              <a:gd name="connsiteY6" fmla="*/ 0 h 32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678" h="3252438">
                <a:moveTo>
                  <a:pt x="5766606" y="0"/>
                </a:moveTo>
                <a:lnTo>
                  <a:pt x="2783632" y="3252438"/>
                </a:lnTo>
                <a:lnTo>
                  <a:pt x="0" y="699430"/>
                </a:lnTo>
                <a:lnTo>
                  <a:pt x="0" y="0"/>
                </a:lnTo>
                <a:close/>
                <a:moveTo>
                  <a:pt x="10013678" y="0"/>
                </a:moveTo>
                <a:lnTo>
                  <a:pt x="10013678" y="229291"/>
                </a:lnTo>
                <a:lnTo>
                  <a:pt x="9763673" y="0"/>
                </a:lnTo>
                <a:close/>
              </a:path>
            </a:pathLst>
          </a:custGeom>
        </p:spPr>
      </p:pic>
      <p:sp>
        <p:nvSpPr>
          <p:cNvPr id="50" name="矩形 49"/>
          <p:cNvSpPr/>
          <p:nvPr/>
        </p:nvSpPr>
        <p:spPr>
          <a:xfrm>
            <a:off x="-3475355" y="1087495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D1325"/>
              </a:gs>
              <a:gs pos="0">
                <a:srgbClr val="0D1325">
                  <a:alpha val="50000"/>
                </a:srgbClr>
              </a:gs>
              <a:gs pos="44000">
                <a:srgbClr val="0D1325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2033069" y="1846213"/>
            <a:ext cx="2467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zh-CN" alt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739709" y="1957808"/>
            <a:ext cx="37201" cy="1671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809697" y="1825438"/>
            <a:ext cx="568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dirty="0">
                <a:solidFill>
                  <a:schemeClr val="bg1"/>
                </a:solidFill>
              </a:rPr>
              <a:t>WebGL</a:t>
            </a:r>
            <a:r>
              <a:rPr lang="zh-CN" altLang="en-US" sz="5400" b="1" dirty="0">
                <a:solidFill>
                  <a:schemeClr val="bg1"/>
                </a:solidFill>
              </a:rPr>
              <a:t>高级课程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902952" y="2581752"/>
            <a:ext cx="509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WebGL Advanced Course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4902952" y="3020013"/>
            <a:ext cx="5098967" cy="0"/>
          </a:xfrm>
          <a:prstGeom prst="line">
            <a:avLst/>
          </a:prstGeom>
          <a:ln w="22225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500411" y="4645024"/>
            <a:ext cx="367373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讲解人：冰老师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讲解时间：</a:t>
            </a:r>
            <a:r>
              <a:rPr lang="en-US" altLang="zh-CN" sz="2400" dirty="0">
                <a:solidFill>
                  <a:schemeClr val="bg1"/>
                </a:solidFill>
              </a:rPr>
              <a:t>20221110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02952" y="3094118"/>
            <a:ext cx="50989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54D0CA"/>
                </a:solidFill>
              </a:rPr>
              <a:t>WebGL</a:t>
            </a:r>
            <a:r>
              <a:rPr lang="zh-CN" altLang="en-US" sz="2800" dirty="0">
                <a:solidFill>
                  <a:srgbClr val="54D0CA"/>
                </a:solidFill>
              </a:rPr>
              <a:t>投影</a:t>
            </a:r>
            <a:r>
              <a:rPr lang="zh-CN" altLang="en-US" sz="2800" dirty="0">
                <a:solidFill>
                  <a:srgbClr val="54D0CA"/>
                </a:solidFill>
              </a:rPr>
              <a:t>变换</a:t>
            </a:r>
            <a:endParaRPr lang="zh-CN" altLang="en-US" sz="2800" dirty="0">
              <a:solidFill>
                <a:srgbClr val="54D0CA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92080" y="4332605"/>
            <a:ext cx="1750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WebGL</a:t>
            </a:r>
            <a:r>
              <a:rPr lang="zh-CN" altLang="en-US">
                <a:solidFill>
                  <a:schemeClr val="bg1"/>
                </a:solidFill>
              </a:rPr>
              <a:t>交流群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226"/>
            <a:ext cx="2492392" cy="3181777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520" y="4700905"/>
            <a:ext cx="2189480" cy="2139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4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3" grpId="0" animBg="1"/>
          <p:bldP spid="55" grpId="0"/>
          <p:bldP spid="5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3" grpId="0" animBg="1"/>
          <p:bldP spid="55" grpId="0"/>
          <p:bldP spid="5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9610" y="1210310"/>
            <a:ext cx="104235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正交投影矩阵就是把前面两个矩阵相乘，先平移再缩放， 可表示为 Morthoproj = ST， 得到的矩阵如下：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8791" b="25424"/>
          <a:stretch>
            <a:fillRect/>
          </a:stretch>
        </p:blipFill>
        <p:spPr>
          <a:xfrm>
            <a:off x="2827655" y="1845945"/>
            <a:ext cx="6013450" cy="4512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7675" y="2255520"/>
            <a:ext cx="38341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fov：摄像机视锥体垂直视野角度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aspect：摄像机视锥体宽高比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near：摄像机近裁剪面到视点的距离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far：摄像机远裁剪面到视点的距离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12030" y="809625"/>
            <a:ext cx="7078980" cy="36029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7845" y="4900295"/>
            <a:ext cx="760920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透视投影两个步骤：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1.收缩远裁剪面，将原来的正四棱台变成长方体。</a:t>
            </a:r>
            <a:r>
              <a:rPr lang="en-US" altLang="zh-CN">
                <a:solidFill>
                  <a:schemeClr val="bg1"/>
                </a:solidFill>
              </a:rPr>
              <a:t> P</a:t>
            </a:r>
            <a:r>
              <a:rPr lang="zh-CN" altLang="en-US">
                <a:solidFill>
                  <a:schemeClr val="bg1"/>
                </a:solidFill>
              </a:rPr>
              <a:t>矩阵（缩放矩阵）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2.像之前的正交投影矩阵一样，将长方体先位移，再缩放。</a:t>
            </a:r>
            <a:r>
              <a:rPr lang="en-US" altLang="zh-CN">
                <a:solidFill>
                  <a:schemeClr val="bg1"/>
                </a:solidFill>
              </a:rPr>
              <a:t> M</a:t>
            </a:r>
            <a:r>
              <a:rPr lang="zh-CN" altLang="en-US">
                <a:solidFill>
                  <a:schemeClr val="bg1"/>
                </a:solidFill>
              </a:rPr>
              <a:t>（正交矩阵）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接下来咱们就去计算一下透视投影矩阵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0050" y="1647190"/>
            <a:ext cx="5143500" cy="327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4015" y="1586865"/>
            <a:ext cx="390144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由相似三角形可得：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x</a:t>
            </a:r>
            <a:r>
              <a:rPr lang="en-US" altLang="zh-CN">
                <a:solidFill>
                  <a:schemeClr val="bg1"/>
                </a:solidFill>
              </a:rPr>
              <a:t>‘</a:t>
            </a:r>
            <a:r>
              <a:rPr lang="zh-CN" altLang="en-US">
                <a:solidFill>
                  <a:schemeClr val="bg1"/>
                </a:solidFill>
              </a:rPr>
              <a:t>/x=y</a:t>
            </a:r>
            <a:r>
              <a:rPr lang="en-US" altLang="zh-CN">
                <a:solidFill>
                  <a:schemeClr val="bg1"/>
                </a:solidFill>
              </a:rPr>
              <a:t>’</a:t>
            </a:r>
            <a:r>
              <a:rPr lang="zh-CN" altLang="en-US">
                <a:solidFill>
                  <a:schemeClr val="bg1"/>
                </a:solidFill>
              </a:rPr>
              <a:t>/y=z</a:t>
            </a:r>
            <a:r>
              <a:rPr lang="en-US" altLang="zh-CN">
                <a:solidFill>
                  <a:schemeClr val="bg1"/>
                </a:solidFill>
              </a:rPr>
              <a:t>‘</a:t>
            </a:r>
            <a:r>
              <a:rPr lang="zh-CN" altLang="en-US">
                <a:solidFill>
                  <a:schemeClr val="bg1"/>
                </a:solidFill>
              </a:rPr>
              <a:t>/</a:t>
            </a:r>
            <a:r>
              <a:rPr lang="en-US" altLang="zh-CN">
                <a:solidFill>
                  <a:schemeClr val="bg1"/>
                </a:solidFill>
              </a:rPr>
              <a:t>|</a:t>
            </a:r>
            <a:r>
              <a:rPr lang="zh-CN" altLang="en-US">
                <a:solidFill>
                  <a:schemeClr val="bg1"/>
                </a:solidFill>
              </a:rPr>
              <a:t>z</a:t>
            </a:r>
            <a:r>
              <a:rPr lang="en-US" altLang="zh-CN">
                <a:solidFill>
                  <a:schemeClr val="bg1"/>
                </a:solidFill>
              </a:rPr>
              <a:t>|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又因为</a:t>
            </a:r>
            <a:r>
              <a:rPr lang="en-US" altLang="zh-CN">
                <a:solidFill>
                  <a:schemeClr val="bg1"/>
                </a:solidFill>
              </a:rPr>
              <a:t>z’ = n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所以</a:t>
            </a:r>
            <a:r>
              <a:rPr lang="en-US" altLang="zh-CN">
                <a:solidFill>
                  <a:schemeClr val="bg1"/>
                </a:solidFill>
              </a:rPr>
              <a:t>x’ = n*x/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|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z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|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y’ = n*y/|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z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|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r>
              <a:rPr lang="en-US" altLang="zh-CN">
                <a:solidFill>
                  <a:schemeClr val="bg1"/>
                </a:solidFill>
              </a:rPr>
              <a:t>(</a:t>
            </a:r>
            <a:r>
              <a:rPr lang="zh-CN" altLang="en-US">
                <a:solidFill>
                  <a:schemeClr val="bg1"/>
                </a:solidFill>
              </a:rPr>
              <a:t>几何意义实际意思就是</a:t>
            </a:r>
            <a:r>
              <a:rPr lang="en-US" altLang="zh-CN">
                <a:solidFill>
                  <a:schemeClr val="bg1"/>
                </a:solidFill>
              </a:rPr>
              <a:t>xy</a:t>
            </a:r>
            <a:r>
              <a:rPr lang="zh-CN" altLang="en-US">
                <a:solidFill>
                  <a:schemeClr val="bg1"/>
                </a:solidFill>
              </a:rPr>
              <a:t>分别做线性变换，倒推就是除以</a:t>
            </a:r>
            <a:r>
              <a:rPr lang="en-US" altLang="zh-CN">
                <a:solidFill>
                  <a:schemeClr val="bg1"/>
                </a:solidFill>
              </a:rPr>
              <a:t>z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en-US" altLang="zh-CN">
                <a:solidFill>
                  <a:schemeClr val="bg1"/>
                </a:solidFill>
              </a:rPr>
              <a:t>z</a:t>
            </a:r>
            <a:r>
              <a:rPr lang="zh-CN" altLang="en-US">
                <a:solidFill>
                  <a:schemeClr val="bg1"/>
                </a:solidFill>
              </a:rPr>
              <a:t>越大，看到的坐标越小，满足现实情况</a:t>
            </a:r>
            <a:r>
              <a:rPr lang="en-US" altLang="zh-CN">
                <a:solidFill>
                  <a:schemeClr val="bg1"/>
                </a:solidFill>
              </a:rPr>
              <a:t>)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同理可推：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z’ = F(z)/|z|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1772285" y="4286885"/>
            <a:ext cx="455930" cy="929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7675" y="5071745"/>
            <a:ext cx="38277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注意这里 表示点到相机的沿z轴距离。由于我们约定物体在z轴负方向，则</a:t>
            </a:r>
            <a:r>
              <a:rPr lang="en-US" altLang="zh-CN">
                <a:solidFill>
                  <a:schemeClr val="bg1"/>
                </a:solidFill>
              </a:rPr>
              <a:t>|z| = -z</a:t>
            </a:r>
            <a:r>
              <a:rPr lang="zh-CN" altLang="en-US">
                <a:solidFill>
                  <a:schemeClr val="bg1"/>
                </a:solidFill>
              </a:rPr>
              <a:t>  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68315" y="5529580"/>
            <a:ext cx="636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sym typeface="+mn-ea"/>
              </a:rPr>
              <a:t>[n*x/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|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z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|</a:t>
            </a:r>
            <a:r>
              <a:rPr lang="en-US" altLang="zh-CN" sz="2800">
                <a:solidFill>
                  <a:schemeClr val="bg1"/>
                </a:solidFill>
              </a:rPr>
              <a:t>,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n*y/|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z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|,F(z)/|z|,1] </a:t>
            </a:r>
            <a:r>
              <a:rPr lang="en-US" altLang="zh-CN" sz="2800" baseline="30000">
                <a:solidFill>
                  <a:schemeClr val="bg1"/>
                </a:solidFill>
                <a:uFillTx/>
                <a:sym typeface="+mn-ea"/>
              </a:rPr>
              <a:t>T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= P  [x,y,z,1]</a:t>
            </a:r>
            <a:r>
              <a:rPr lang="en-US" altLang="zh-CN" sz="2800" baseline="30000">
                <a:solidFill>
                  <a:schemeClr val="bg1"/>
                </a:solidFill>
                <a:uFillTx/>
                <a:sym typeface="+mn-ea"/>
              </a:rPr>
              <a:t>T</a:t>
            </a:r>
            <a:endParaRPr lang="en-US" altLang="zh-CN" sz="2800" baseline="30000">
              <a:solidFill>
                <a:schemeClr val="bg1"/>
              </a:solidFill>
              <a:uFillTx/>
              <a:sym typeface="+mn-ea"/>
            </a:endParaRPr>
          </a:p>
        </p:txBody>
      </p:sp>
      <p:sp>
        <p:nvSpPr>
          <p:cNvPr id="10" name="下箭头 9"/>
          <p:cNvSpPr/>
          <p:nvPr/>
        </p:nvSpPr>
        <p:spPr>
          <a:xfrm rot="16200000" flipH="1">
            <a:off x="4607560" y="5282565"/>
            <a:ext cx="464185" cy="9582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0" y="2112010"/>
            <a:ext cx="3228975" cy="2143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0975" y="2768600"/>
            <a:ext cx="1284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bg1"/>
                </a:solidFill>
              </a:rPr>
              <a:t>P =</a:t>
            </a:r>
            <a:endParaRPr lang="en-US" altLang="zh-CN" sz="4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84090" y="2202180"/>
            <a:ext cx="37668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sym typeface="+mn-ea"/>
              </a:rPr>
              <a:t>z’ = f(z)/|x| = (az+b)|x|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</a:rPr>
              <a:t>又因为（</a:t>
            </a:r>
            <a:r>
              <a:rPr lang="en-US" altLang="zh-CN">
                <a:solidFill>
                  <a:schemeClr val="bg1"/>
                </a:solidFill>
              </a:rPr>
              <a:t>an+b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r>
              <a:rPr lang="en-US" altLang="zh-CN">
                <a:solidFill>
                  <a:schemeClr val="bg1"/>
                </a:solidFill>
              </a:rPr>
              <a:t>/n = n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（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af+b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）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/f = f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</a:rPr>
              <a:t>所以</a:t>
            </a:r>
            <a:r>
              <a:rPr lang="en-US" altLang="zh-CN">
                <a:solidFill>
                  <a:schemeClr val="bg1"/>
                </a:solidFill>
              </a:rPr>
              <a:t>a=n+f b=-fn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970" y="2111375"/>
            <a:ext cx="3229610" cy="214376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4648200" y="3370580"/>
            <a:ext cx="3949065" cy="603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905" y="4520565"/>
            <a:ext cx="6134100" cy="21196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995" y="1988820"/>
            <a:ext cx="3619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M</a:t>
            </a:r>
            <a:r>
              <a:rPr lang="en-US" altLang="zh-CN" sz="4000" baseline="-25000">
                <a:solidFill>
                  <a:schemeClr val="bg1"/>
                </a:solidFill>
                <a:uFillTx/>
              </a:rPr>
              <a:t>per</a:t>
            </a:r>
            <a:r>
              <a:rPr lang="en-US" altLang="zh-CN" sz="4000">
                <a:solidFill>
                  <a:schemeClr val="bg1"/>
                </a:solidFill>
              </a:rPr>
              <a:t> =M</a:t>
            </a:r>
            <a:r>
              <a:rPr lang="en-US" altLang="zh-CN" sz="4000" baseline="-25000">
                <a:solidFill>
                  <a:schemeClr val="bg1"/>
                </a:solidFill>
                <a:uFillTx/>
              </a:rPr>
              <a:t>orth</a:t>
            </a:r>
            <a:r>
              <a:rPr lang="en-US" altLang="zh-CN" sz="4000">
                <a:solidFill>
                  <a:schemeClr val="bg1"/>
                </a:solidFill>
              </a:rPr>
              <a:t> * P = </a:t>
            </a:r>
            <a:endParaRPr lang="en-US" altLang="zh-CN" sz="400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6255" y="1331595"/>
            <a:ext cx="3628390" cy="2143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95" y="1331595"/>
            <a:ext cx="3467735" cy="2143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95" y="3741420"/>
            <a:ext cx="3467735" cy="23996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34360" y="4476750"/>
            <a:ext cx="523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sym typeface="+mn-ea"/>
              </a:rPr>
              <a:t>=</a:t>
            </a:r>
            <a:endParaRPr lang="en-US" altLang="zh-CN" sz="400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2110" y="2265045"/>
            <a:ext cx="3467735" cy="23996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43860" y="3111500"/>
            <a:ext cx="1238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sym typeface="+mn-ea"/>
              </a:rPr>
              <a:t>res=</a:t>
            </a:r>
            <a:endParaRPr lang="en-US" altLang="zh-CN" sz="400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28215" y="1304290"/>
            <a:ext cx="74771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sym typeface="+mn-ea"/>
              </a:rPr>
              <a:t>[n*x/|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z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|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,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n*y/|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z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|,F(z)/|z|,1] </a:t>
            </a:r>
            <a:r>
              <a:rPr lang="en-US" altLang="zh-CN" sz="2800" baseline="30000">
                <a:solidFill>
                  <a:schemeClr val="bg1"/>
                </a:solidFill>
                <a:uFillTx/>
                <a:sym typeface="+mn-ea"/>
              </a:rPr>
              <a:t>T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= P  [x,y,z,1]</a:t>
            </a:r>
            <a:r>
              <a:rPr lang="en-US" altLang="zh-CN" sz="2800" baseline="30000">
                <a:solidFill>
                  <a:schemeClr val="bg1"/>
                </a:solidFill>
                <a:uFillTx/>
                <a:sym typeface="+mn-ea"/>
              </a:rPr>
              <a:t>T</a:t>
            </a:r>
            <a:endParaRPr lang="en-US" altLang="zh-CN" sz="2800" baseline="30000">
              <a:solidFill>
                <a:schemeClr val="bg1"/>
              </a:solidFill>
              <a:uFillTx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80985" y="3111500"/>
            <a:ext cx="2609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sym typeface="+mn-ea"/>
              </a:rPr>
              <a:t> [l,b,n,1]</a:t>
            </a:r>
            <a:r>
              <a:rPr lang="en-US" altLang="zh-CN" sz="4000" baseline="30000">
                <a:solidFill>
                  <a:schemeClr val="bg1"/>
                </a:solidFill>
                <a:uFillTx/>
                <a:sym typeface="+mn-ea"/>
              </a:rPr>
              <a:t>T </a:t>
            </a:r>
            <a:endParaRPr lang="en-US" altLang="zh-CN" sz="400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52445" y="5103495"/>
            <a:ext cx="3600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=[-n,-n,-n,-n] = [-1,-1,1,1]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4961" y="901699"/>
            <a:ext cx="5402077" cy="5407025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787989">
            <a:off x="-10930699" y="-9895296"/>
            <a:ext cx="14637691" cy="14651095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048470">
            <a:off x="9916090" y="1297300"/>
            <a:ext cx="10013678" cy="1002284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459176" y="2114023"/>
            <a:ext cx="5273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谢谢观看</a:t>
            </a:r>
            <a:endParaRPr lang="zh-CN" altLang="en-US" sz="8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92080" y="4332605"/>
            <a:ext cx="1750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WebGL</a:t>
            </a:r>
            <a:r>
              <a:rPr lang="zh-CN" altLang="en-US">
                <a:solidFill>
                  <a:schemeClr val="bg1"/>
                </a:solidFill>
              </a:rPr>
              <a:t>交流群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226"/>
            <a:ext cx="2492392" cy="3181777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520" y="4700905"/>
            <a:ext cx="2189480" cy="2139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639558" y="327715"/>
            <a:ext cx="1005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dirty="0">
                <a:solidFill>
                  <a:prstClr val="white"/>
                </a:solidFill>
              </a:rPr>
              <a:t>目录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589375" y="2300505"/>
            <a:ext cx="3471549" cy="648512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600" dirty="0">
                <a:ea typeface="微软雅黑" panose="020B0503020204020204" pitchFamily="34" charset="-122"/>
              </a:rPr>
              <a:t>前言</a:t>
            </a:r>
            <a:endParaRPr lang="zh-CN" altLang="en-US" sz="3600" dirty="0">
              <a:ea typeface="微软雅黑" panose="020B0503020204020204" pitchFamily="34" charset="-122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4589375" y="3195342"/>
            <a:ext cx="3471549" cy="64643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600" dirty="0">
                <a:ea typeface="微软雅黑" panose="020B0503020204020204" pitchFamily="34" charset="-122"/>
              </a:rPr>
              <a:t>投影变换</a:t>
            </a:r>
            <a:endParaRPr lang="zh-CN" altLang="en-US" sz="3600" dirty="0">
              <a:ea typeface="微软雅黑" panose="020B0503020204020204" pitchFamily="34" charset="-122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4589375" y="4162233"/>
            <a:ext cx="3216744" cy="648512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600" dirty="0">
                <a:ea typeface="微软雅黑" panose="020B0503020204020204" pitchFamily="34" charset="-122"/>
              </a:rPr>
              <a:t>公式推导</a:t>
            </a:r>
            <a:endParaRPr lang="zh-CN" altLang="en-US" sz="3600" dirty="0">
              <a:ea typeface="微软雅黑" panose="020B0503020204020204" pitchFamily="34" charset="-122"/>
            </a:endParaRPr>
          </a:p>
        </p:txBody>
      </p:sp>
      <p:sp>
        <p:nvSpPr>
          <p:cNvPr id="38" name="Oval 47"/>
          <p:cNvSpPr>
            <a:spLocks noChangeAspect="1"/>
          </p:cNvSpPr>
          <p:nvPr/>
        </p:nvSpPr>
        <p:spPr>
          <a:xfrm>
            <a:off x="3581222" y="2228243"/>
            <a:ext cx="804661" cy="805334"/>
          </a:xfrm>
          <a:prstGeom prst="ellipse">
            <a:avLst/>
          </a:prstGeom>
          <a:gradFill flip="none" rotWithShape="1">
            <a:gsLst>
              <a:gs pos="87000">
                <a:srgbClr val="2A9995">
                  <a:alpha val="40000"/>
                </a:srgbClr>
              </a:gs>
              <a:gs pos="0">
                <a:srgbClr val="8EE0DC">
                  <a:alpha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val 48"/>
          <p:cNvSpPr>
            <a:spLocks noChangeAspect="1"/>
          </p:cNvSpPr>
          <p:nvPr/>
        </p:nvSpPr>
        <p:spPr>
          <a:xfrm>
            <a:off x="3674066" y="2268108"/>
            <a:ext cx="618970" cy="619488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Oval 47"/>
          <p:cNvSpPr>
            <a:spLocks noChangeAspect="1"/>
          </p:cNvSpPr>
          <p:nvPr/>
        </p:nvSpPr>
        <p:spPr>
          <a:xfrm>
            <a:off x="3581222" y="3180570"/>
            <a:ext cx="804661" cy="805334"/>
          </a:xfrm>
          <a:prstGeom prst="ellipse">
            <a:avLst/>
          </a:prstGeom>
          <a:gradFill flip="none" rotWithShape="1">
            <a:gsLst>
              <a:gs pos="87000">
                <a:srgbClr val="2A9995">
                  <a:alpha val="40000"/>
                </a:srgbClr>
              </a:gs>
              <a:gs pos="0">
                <a:srgbClr val="8EE0DC">
                  <a:alpha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Oval 48"/>
          <p:cNvSpPr>
            <a:spLocks noChangeAspect="1"/>
          </p:cNvSpPr>
          <p:nvPr/>
        </p:nvSpPr>
        <p:spPr>
          <a:xfrm>
            <a:off x="3674066" y="3248094"/>
            <a:ext cx="618970" cy="619488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2" name="Oval 47"/>
          <p:cNvSpPr>
            <a:spLocks noChangeAspect="1"/>
          </p:cNvSpPr>
          <p:nvPr/>
        </p:nvSpPr>
        <p:spPr>
          <a:xfrm>
            <a:off x="3581222" y="4083822"/>
            <a:ext cx="804661" cy="805334"/>
          </a:xfrm>
          <a:prstGeom prst="ellipse">
            <a:avLst/>
          </a:prstGeom>
          <a:gradFill flip="none" rotWithShape="1">
            <a:gsLst>
              <a:gs pos="87000">
                <a:srgbClr val="2A9995">
                  <a:alpha val="40000"/>
                </a:srgbClr>
              </a:gs>
              <a:gs pos="0">
                <a:srgbClr val="8EE0DC">
                  <a:alpha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Oval 48"/>
          <p:cNvSpPr>
            <a:spLocks noChangeAspect="1"/>
          </p:cNvSpPr>
          <p:nvPr/>
        </p:nvSpPr>
        <p:spPr>
          <a:xfrm>
            <a:off x="3674066" y="4151346"/>
            <a:ext cx="618970" cy="619488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415418" y="3523200"/>
            <a:ext cx="3581728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200" dirty="0">
                <a:ea typeface="微软雅黑" panose="020B0503020204020204" pitchFamily="34" charset="-122"/>
              </a:rPr>
              <a:t>前言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grpSp>
        <p:nvGrpSpPr>
          <p:cNvPr id="64" name="Group 1"/>
          <p:cNvGrpSpPr/>
          <p:nvPr/>
        </p:nvGrpSpPr>
        <p:grpSpPr>
          <a:xfrm>
            <a:off x="-2982769" y="3616264"/>
            <a:ext cx="6950890" cy="7035260"/>
            <a:chOff x="4297681" y="2137013"/>
            <a:chExt cx="3596640" cy="3640296"/>
          </a:xfrm>
        </p:grpSpPr>
        <p:sp>
          <p:nvSpPr>
            <p:cNvPr id="65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5"/>
            <p:cNvSpPr/>
            <p:nvPr/>
          </p:nvSpPr>
          <p:spPr bwMode="auto">
            <a:xfrm>
              <a:off x="5112461" y="2348476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713"/>
            <p:cNvSpPr>
              <a:spLocks noChangeShapeType="1"/>
            </p:cNvSpPr>
            <p:nvPr/>
          </p:nvSpPr>
          <p:spPr bwMode="auto">
            <a:xfrm flipH="1" flipV="1">
              <a:off x="6981510" y="2366234"/>
              <a:ext cx="237017" cy="63173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1"/>
          <p:cNvGrpSpPr/>
          <p:nvPr/>
        </p:nvGrpSpPr>
        <p:grpSpPr>
          <a:xfrm>
            <a:off x="9290190" y="-3412530"/>
            <a:ext cx="5803619" cy="5874063"/>
            <a:chOff x="4297681" y="2137013"/>
            <a:chExt cx="3596640" cy="3640296"/>
          </a:xfrm>
        </p:grpSpPr>
        <p:sp>
          <p:nvSpPr>
            <p:cNvPr id="100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705"/>
            <p:cNvSpPr/>
            <p:nvPr/>
          </p:nvSpPr>
          <p:spPr bwMode="auto">
            <a:xfrm>
              <a:off x="5114925" y="2340343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713"/>
            <p:cNvSpPr>
              <a:spLocks noChangeShapeType="1"/>
            </p:cNvSpPr>
            <p:nvPr/>
          </p:nvSpPr>
          <p:spPr bwMode="auto">
            <a:xfrm flipH="1" flipV="1">
              <a:off x="6972417" y="2367473"/>
              <a:ext cx="242415" cy="63049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833853" y="2609775"/>
            <a:ext cx="3784653" cy="771623"/>
            <a:chOff x="2553195" y="2109078"/>
            <a:chExt cx="3784653" cy="771623"/>
          </a:xfrm>
        </p:grpSpPr>
        <p:sp>
          <p:nvSpPr>
            <p:cNvPr id="54" name="Rectangle 1"/>
            <p:cNvSpPr/>
            <p:nvPr/>
          </p:nvSpPr>
          <p:spPr>
            <a:xfrm>
              <a:off x="2553195" y="2115243"/>
              <a:ext cx="3784653" cy="759293"/>
            </a:xfrm>
            <a:prstGeom prst="rect">
              <a:avLst/>
            </a:prstGeom>
            <a:gradFill flip="none" rotWithShape="1">
              <a:gsLst>
                <a:gs pos="87000">
                  <a:srgbClr val="2A9995">
                    <a:alpha val="40000"/>
                  </a:srgbClr>
                </a:gs>
                <a:gs pos="0">
                  <a:srgbClr val="8EE0DC">
                    <a:alpha val="78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5134760" y="2109078"/>
              <a:ext cx="774482" cy="77162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dist"/>
              <a:r>
                <a:rPr lang="en-US" altLang="ko-KR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01</a:t>
              </a:r>
              <a:endParaRPr lang="en-US" altLang="ko-KR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2730285" y="2309133"/>
              <a:ext cx="2475673" cy="37151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/>
              <a:r>
                <a:rPr lang="en-US" altLang="ko-KR" sz="900" b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Lorem Ipsum is simply dummy text of the printing and typesetting industry </a:t>
              </a:r>
              <a:endParaRPr lang="en-US" altLang="ko-KR" sz="900" b="0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470872" y="232656"/>
            <a:ext cx="513548" cy="575736"/>
            <a:chOff x="447675" y="367239"/>
            <a:chExt cx="513548" cy="575736"/>
          </a:xfrm>
        </p:grpSpPr>
        <p:sp>
          <p:nvSpPr>
            <p:cNvPr id="30" name="等腰三角形 29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022496" y="38783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70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前言</a:t>
            </a:r>
            <a:endParaRPr lang="zh-CN" altLang="en-US" sz="12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70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2115" y="1835150"/>
            <a:ext cx="4985385" cy="29165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23480" y="1180465"/>
            <a:ext cx="3288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bg1"/>
                </a:solidFill>
              </a:rPr>
              <a:t>透视投影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4250" y="1180465"/>
            <a:ext cx="4023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bg1"/>
                </a:solidFill>
              </a:rPr>
              <a:t>正交（射</a:t>
            </a:r>
            <a:r>
              <a:rPr lang="en-US" altLang="zh-CN" sz="3200">
                <a:solidFill>
                  <a:schemeClr val="bg1"/>
                </a:solidFill>
              </a:rPr>
              <a:t>/</a:t>
            </a:r>
            <a:r>
              <a:rPr lang="zh-CN" altLang="en-US" sz="3200">
                <a:solidFill>
                  <a:schemeClr val="bg1"/>
                </a:solidFill>
              </a:rPr>
              <a:t>视）投影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1835150"/>
            <a:ext cx="3069590" cy="40951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9870" y="6250940"/>
            <a:ext cx="5760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两瓶矿泉水，因为类正交矩阵所以只能看到一瓶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134760" y="3022503"/>
            <a:ext cx="2569739" cy="58483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200" dirty="0">
                <a:ea typeface="微软雅黑" panose="020B0503020204020204" pitchFamily="34" charset="-122"/>
              </a:rPr>
              <a:t>投影变换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grpSp>
        <p:nvGrpSpPr>
          <p:cNvPr id="64" name="Group 1"/>
          <p:cNvGrpSpPr/>
          <p:nvPr/>
        </p:nvGrpSpPr>
        <p:grpSpPr>
          <a:xfrm>
            <a:off x="-2982769" y="3616264"/>
            <a:ext cx="6950890" cy="7035260"/>
            <a:chOff x="4297681" y="2137013"/>
            <a:chExt cx="3596640" cy="3640296"/>
          </a:xfrm>
        </p:grpSpPr>
        <p:sp>
          <p:nvSpPr>
            <p:cNvPr id="65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5"/>
            <p:cNvSpPr/>
            <p:nvPr/>
          </p:nvSpPr>
          <p:spPr bwMode="auto">
            <a:xfrm>
              <a:off x="5112461" y="2348476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713"/>
            <p:cNvSpPr>
              <a:spLocks noChangeShapeType="1"/>
            </p:cNvSpPr>
            <p:nvPr/>
          </p:nvSpPr>
          <p:spPr bwMode="auto">
            <a:xfrm flipH="1" flipV="1">
              <a:off x="6981510" y="2366234"/>
              <a:ext cx="237017" cy="63173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1"/>
          <p:cNvGrpSpPr/>
          <p:nvPr/>
        </p:nvGrpSpPr>
        <p:grpSpPr>
          <a:xfrm>
            <a:off x="9290190" y="-3412530"/>
            <a:ext cx="5803619" cy="5874063"/>
            <a:chOff x="4297681" y="2137013"/>
            <a:chExt cx="3596640" cy="3640296"/>
          </a:xfrm>
        </p:grpSpPr>
        <p:sp>
          <p:nvSpPr>
            <p:cNvPr id="100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705"/>
            <p:cNvSpPr/>
            <p:nvPr/>
          </p:nvSpPr>
          <p:spPr bwMode="auto">
            <a:xfrm>
              <a:off x="5114925" y="2340343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713"/>
            <p:cNvSpPr>
              <a:spLocks noChangeShapeType="1"/>
            </p:cNvSpPr>
            <p:nvPr/>
          </p:nvSpPr>
          <p:spPr bwMode="auto">
            <a:xfrm flipH="1" flipV="1">
              <a:off x="6972417" y="2367473"/>
              <a:ext cx="242415" cy="63049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553195" y="2109078"/>
            <a:ext cx="3784653" cy="771623"/>
            <a:chOff x="2553195" y="2109078"/>
            <a:chExt cx="3784653" cy="771623"/>
          </a:xfrm>
        </p:grpSpPr>
        <p:sp>
          <p:nvSpPr>
            <p:cNvPr id="54" name="Rectangle 1"/>
            <p:cNvSpPr/>
            <p:nvPr/>
          </p:nvSpPr>
          <p:spPr>
            <a:xfrm>
              <a:off x="2553195" y="2115243"/>
              <a:ext cx="3784653" cy="759293"/>
            </a:xfrm>
            <a:prstGeom prst="rect">
              <a:avLst/>
            </a:prstGeom>
            <a:gradFill flip="none" rotWithShape="1">
              <a:gsLst>
                <a:gs pos="87000">
                  <a:srgbClr val="2A9995">
                    <a:alpha val="40000"/>
                  </a:srgbClr>
                </a:gs>
                <a:gs pos="0">
                  <a:srgbClr val="8EE0DC">
                    <a:alpha val="78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5134760" y="2109078"/>
              <a:ext cx="774482" cy="77162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dist"/>
              <a:r>
                <a:rPr lang="en-US" altLang="ko-KR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02</a:t>
              </a:r>
              <a:endParaRPr lang="en-US" altLang="ko-KR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2730285" y="2309133"/>
              <a:ext cx="2475673" cy="37151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/>
              <a:r>
                <a:rPr lang="en-US" altLang="ko-KR" sz="900" b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Lorem Ipsum is simply dummy text of the printing and typesetting industry </a:t>
              </a:r>
              <a:endParaRPr lang="en-US" altLang="ko-KR" sz="900" b="0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999299" y="522417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70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正交矩阵定义</a:t>
            </a:r>
            <a:endParaRPr lang="zh-CN" altLang="en-US" sz="2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70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384" y="1083238"/>
            <a:ext cx="1099032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j-ea"/>
                <a:ea typeface="+mj-ea"/>
              </a:rPr>
              <a:t>正交投影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：将视图矩阵变换完成后的视体转换为，长、宽、高都是单位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1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的长方体视体，这个转换过程就是正交投影，所产生的矩阵就是正交矩阵。</a:t>
            </a:r>
            <a:endParaRPr lang="zh-CN" altLang="en-US" b="0" i="0" dirty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r>
              <a: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换个形象的说法：比如此刻你用相机拍一张照片，在拍的过程中你可以设置参数（投影方式），最终拍出的照片效果也不一样</a:t>
            </a:r>
            <a:r>
              <a:rPr lang="zh-CN" altLang="en-US" dirty="0">
                <a:solidFill>
                  <a:schemeClr val="bg1"/>
                </a:solidFill>
              </a:rPr>
              <a:t> 。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48230" y="3065145"/>
            <a:ext cx="6303010" cy="2305050"/>
            <a:chOff x="3698" y="4827"/>
            <a:chExt cx="9926" cy="363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698" y="4827"/>
              <a:ext cx="9927" cy="363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6" y="6644"/>
              <a:ext cx="105" cy="43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1" y="5361"/>
              <a:ext cx="105" cy="4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999299" y="522417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70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透视矩阵定义</a:t>
            </a:r>
            <a:endParaRPr lang="zh-CN" altLang="en-US" sz="2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70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384" y="1083238"/>
            <a:ext cx="1099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j-ea"/>
                <a:ea typeface="+mj-ea"/>
              </a:rPr>
              <a:t>透视投影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：</a:t>
            </a:r>
            <a:r>
              <a:rPr lang="zh-CN" altLang="en-US" dirty="0">
                <a:solidFill>
                  <a:schemeClr val="bg1"/>
                </a:solidFill>
                <a:effectLst/>
                <a:latin typeface="+mj-ea"/>
                <a:ea typeface="+mj-ea"/>
                <a:sym typeface="+mn-ea"/>
              </a:rPr>
              <a:t>将视图矩阵变换完成后的视体转换为，</a:t>
            </a:r>
            <a:r>
              <a:rPr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视点（眼睛）在坐标原点，近裁剪面为n，远裁剪面为f， n &gt; 0, f &gt; 0, 在y方向的视域角为fovy，近裁剪面宽高比为aspect</a:t>
            </a:r>
            <a:r>
              <a:rPr lang="zh-CN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。这个过程所代表的矩阵就是透视矩阵。</a:t>
            </a:r>
            <a:endParaRPr lang="zh-CN" b="0" i="0" dirty="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5010" y="2132965"/>
            <a:ext cx="7078980" cy="3602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134761" y="3022503"/>
            <a:ext cx="1922987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200" dirty="0">
                <a:ea typeface="微软雅黑" panose="020B0503020204020204" pitchFamily="34" charset="-122"/>
              </a:rPr>
              <a:t>公式推导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grpSp>
        <p:nvGrpSpPr>
          <p:cNvPr id="64" name="Group 1"/>
          <p:cNvGrpSpPr/>
          <p:nvPr/>
        </p:nvGrpSpPr>
        <p:grpSpPr>
          <a:xfrm>
            <a:off x="-2982769" y="3616264"/>
            <a:ext cx="6950890" cy="7035260"/>
            <a:chOff x="4297681" y="2137013"/>
            <a:chExt cx="3596640" cy="3640296"/>
          </a:xfrm>
        </p:grpSpPr>
        <p:sp>
          <p:nvSpPr>
            <p:cNvPr id="65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5"/>
            <p:cNvSpPr/>
            <p:nvPr/>
          </p:nvSpPr>
          <p:spPr bwMode="auto">
            <a:xfrm>
              <a:off x="5112461" y="2348476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713"/>
            <p:cNvSpPr>
              <a:spLocks noChangeShapeType="1"/>
            </p:cNvSpPr>
            <p:nvPr/>
          </p:nvSpPr>
          <p:spPr bwMode="auto">
            <a:xfrm flipH="1" flipV="1">
              <a:off x="6981510" y="2366234"/>
              <a:ext cx="237017" cy="63173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1"/>
          <p:cNvGrpSpPr/>
          <p:nvPr/>
        </p:nvGrpSpPr>
        <p:grpSpPr>
          <a:xfrm>
            <a:off x="9290190" y="-3412530"/>
            <a:ext cx="5803619" cy="5874063"/>
            <a:chOff x="4297681" y="2137013"/>
            <a:chExt cx="3596640" cy="3640296"/>
          </a:xfrm>
        </p:grpSpPr>
        <p:sp>
          <p:nvSpPr>
            <p:cNvPr id="100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705"/>
            <p:cNvSpPr/>
            <p:nvPr/>
          </p:nvSpPr>
          <p:spPr bwMode="auto">
            <a:xfrm>
              <a:off x="5114925" y="2340343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713"/>
            <p:cNvSpPr>
              <a:spLocks noChangeShapeType="1"/>
            </p:cNvSpPr>
            <p:nvPr/>
          </p:nvSpPr>
          <p:spPr bwMode="auto">
            <a:xfrm flipH="1" flipV="1">
              <a:off x="6972417" y="2367473"/>
              <a:ext cx="242415" cy="63049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553195" y="2109078"/>
            <a:ext cx="3784653" cy="771623"/>
            <a:chOff x="2553195" y="2109078"/>
            <a:chExt cx="3784653" cy="771623"/>
          </a:xfrm>
        </p:grpSpPr>
        <p:sp>
          <p:nvSpPr>
            <p:cNvPr id="54" name="Rectangle 1"/>
            <p:cNvSpPr/>
            <p:nvPr/>
          </p:nvSpPr>
          <p:spPr>
            <a:xfrm>
              <a:off x="2553195" y="2115243"/>
              <a:ext cx="3784653" cy="759293"/>
            </a:xfrm>
            <a:prstGeom prst="rect">
              <a:avLst/>
            </a:prstGeom>
            <a:gradFill flip="none" rotWithShape="1">
              <a:gsLst>
                <a:gs pos="87000">
                  <a:srgbClr val="2A9995">
                    <a:alpha val="40000"/>
                  </a:srgbClr>
                </a:gs>
                <a:gs pos="0">
                  <a:srgbClr val="8EE0DC">
                    <a:alpha val="78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5134760" y="2109078"/>
              <a:ext cx="774482" cy="77162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dist"/>
              <a:r>
                <a:rPr lang="en-US" altLang="ko-KR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03</a:t>
              </a:r>
              <a:endParaRPr lang="en-US" altLang="ko-KR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2730285" y="2309133"/>
              <a:ext cx="2475673" cy="37151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/>
              <a:r>
                <a:rPr lang="en-US" altLang="ko-KR" sz="900" b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Lorem Ipsum is simply dummy text of the printing and typesetting industry </a:t>
              </a:r>
              <a:endParaRPr lang="en-US" altLang="ko-KR" sz="900" b="0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8965" y="1109345"/>
            <a:ext cx="110115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bg1"/>
                </a:solidFill>
                <a:effectLst/>
                <a:latin typeface="+mj-ea"/>
                <a:ea typeface="+mj-ea"/>
                <a:sym typeface="+mn-ea"/>
              </a:rPr>
              <a:t>正交投影可分为两步， 第一步是先平移变换，第二步是</a:t>
            </a:r>
            <a:r>
              <a:rPr lang="zh-CN" altLang="en-US" dirty="0">
                <a:solidFill>
                  <a:schemeClr val="bg1"/>
                </a:solidFill>
                <a:effectLst/>
                <a:latin typeface="+mj-ea"/>
                <a:ea typeface="+mj-ea"/>
                <a:sym typeface="+mn-ea"/>
              </a:rPr>
              <a:t>后缩放变换</a:t>
            </a:r>
            <a:r>
              <a:rPr lang="zh-CN" altLang="en-US" dirty="0">
                <a:solidFill>
                  <a:schemeClr val="bg1"/>
                </a:solidFill>
                <a:effectLst/>
                <a:latin typeface="+mj-ea"/>
                <a:ea typeface="+mj-ea"/>
                <a:sym typeface="+mn-ea"/>
              </a:rPr>
              <a:t>。</a:t>
            </a:r>
            <a:endParaRPr lang="zh-CN" altLang="en-US" dirty="0">
              <a:solidFill>
                <a:schemeClr val="bg1"/>
              </a:solidFill>
              <a:effectLst/>
              <a:latin typeface="+mj-ea"/>
              <a:ea typeface="+mj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6425" y="1795145"/>
            <a:ext cx="1441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C00000"/>
                </a:solidFill>
              </a:rPr>
              <a:t>1</a:t>
            </a:r>
            <a:r>
              <a:rPr lang="zh-CN" altLang="en-US" b="1">
                <a:solidFill>
                  <a:srgbClr val="C00000"/>
                </a:solidFill>
              </a:rPr>
              <a:t>、平移矩阵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8965" y="2246630"/>
            <a:ext cx="105968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根据前述，左下角（l,b,n),右上角（r,t,f), 可得中心点坐标（(l+r)/2, (b+t)/2, (n+f)/2), 因此平移矩阵为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5530" y="2614930"/>
            <a:ext cx="3319145" cy="15208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9445" y="4196080"/>
            <a:ext cx="10913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因为需要从（(l+r)/2, (b+t)/2, (n+f)/2) 移动到（0，0，0）所以平移量为（-(l+r)/2, -(b+t)/2, 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(n+f)/2）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150" y="4700905"/>
            <a:ext cx="1441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C00000"/>
                </a:solidFill>
              </a:rPr>
              <a:t>2</a:t>
            </a:r>
            <a:r>
              <a:rPr lang="zh-CN" altLang="en-US" b="1">
                <a:solidFill>
                  <a:srgbClr val="C00000"/>
                </a:solidFill>
              </a:rPr>
              <a:t>、缩放矩阵</a:t>
            </a:r>
            <a:endParaRPr lang="zh-CN" altLang="en-US" b="1">
              <a:solidFill>
                <a:srgbClr val="C0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530" y="5386070"/>
            <a:ext cx="3319145" cy="13716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64870" y="5017770"/>
            <a:ext cx="10913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>
                <a:solidFill>
                  <a:schemeClr val="bg1"/>
                </a:solidFill>
              </a:rPr>
              <a:t>以X为例说明，移动到原点后，x的范围是 [ -(r-l)/2, (r-l)/2 ]， 要映射到[-1, 1],所以缩放因子是2/(r-l)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745" y="3445510"/>
            <a:ext cx="123825" cy="209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95" y="6145530"/>
            <a:ext cx="1044575" cy="238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14010" y="6087745"/>
            <a:ext cx="796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仿宋" panose="02010609060101010101" charset="-122"/>
                <a:ea typeface="仿宋" panose="02010609060101010101" charset="-122"/>
              </a:rPr>
              <a:t>2/(f-n) </a:t>
            </a:r>
            <a:endParaRPr lang="en-US" altLang="zh-CN" sz="10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5674,&quot;width&quot;:11148}"/>
</p:tagLst>
</file>

<file path=ppt/tags/tag2.xml><?xml version="1.0" encoding="utf-8"?>
<p:tagLst xmlns:p="http://schemas.openxmlformats.org/presentationml/2006/main">
  <p:tag name="ISPRING_PRESENTATION_TITLE" val="PowerPoint 演示文稿"/>
  <p:tag name="KSO_WPP_MARK_KEY" val="6933aa36-5901-4b15-a870-55ae53a962e8"/>
  <p:tag name="COMMONDATA" val="eyJoZGlkIjoiN2E3ODA2M2M1OTFjNWNkYmUxMmJiODg4YjI3NDNiZD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1524</Words>
  <Application>WPS 演示</Application>
  <PresentationFormat>宽屏</PresentationFormat>
  <Paragraphs>137</Paragraphs>
  <Slides>16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Tahoma</vt:lpstr>
      <vt:lpstr>微软雅黑</vt:lpstr>
      <vt:lpstr>Calibri</vt:lpstr>
      <vt:lpstr>Arial Unicode MS</vt:lpstr>
      <vt:lpstr>仿宋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dc:description>http://www.ypppt.com/</dc:description>
  <cp:lastModifiedBy>Jiale</cp:lastModifiedBy>
  <cp:revision>25</cp:revision>
  <dcterms:created xsi:type="dcterms:W3CDTF">2017-03-10T09:23:00Z</dcterms:created>
  <dcterms:modified xsi:type="dcterms:W3CDTF">2022-12-15T09:18:01Z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89F6598B1AF04070B80D0CEBA3E06355</vt:lpwstr>
  </property>
</Properties>
</file>