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3" r:id="rId3"/>
    <p:sldId id="263" r:id="rId4"/>
    <p:sldId id="264" r:id="rId5"/>
    <p:sldId id="270" r:id="rId6"/>
    <p:sldId id="324" r:id="rId8"/>
    <p:sldId id="322" r:id="rId9"/>
    <p:sldId id="389" r:id="rId10"/>
    <p:sldId id="384" r:id="rId11"/>
    <p:sldId id="393" r:id="rId12"/>
    <p:sldId id="387" r:id="rId13"/>
    <p:sldId id="394" r:id="rId14"/>
    <p:sldId id="32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leiZhai@163.com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2C344B"/>
    <a:srgbClr val="21273E"/>
    <a:srgbClr val="DADCE4"/>
    <a:srgbClr val="3A2E4F"/>
    <a:srgbClr val="528DA9"/>
    <a:srgbClr val="4A67D4"/>
    <a:srgbClr val="7483DE"/>
    <a:srgbClr val="7383E1"/>
    <a:srgbClr val="8DB6FF"/>
    <a:srgbClr val="AB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>
        <p:guide orient="horz" pos="2275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EA053EFB-6033-4CE6-AA30-12A46473932B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3CF659B7-856F-413B-B4A3-0AD6F5EDB980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 flipH="1"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6580" y="470718"/>
            <a:ext cx="3196131" cy="556260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1219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96721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/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5414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ea typeface="Adobe 黑体 Std R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50015" y="1451085"/>
            <a:ext cx="11332551" cy="36464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F68D6209-B3DA-41BE-87E3-CC78C5062099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44341BB1-40C4-4700-B8C2-D06FA29C9A59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561945" y="1041338"/>
            <a:ext cx="2449031" cy="272823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9873" y="3104038"/>
            <a:ext cx="2449031" cy="33587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099873" y="1036736"/>
            <a:ext cx="2449031" cy="19644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561945" y="3881535"/>
            <a:ext cx="2449031" cy="25812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48163" y="6382170"/>
            <a:ext cx="547804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ECB62A96-75BD-4D1B-A9DE-49026C62D5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389" y="365781"/>
            <a:ext cx="10515224" cy="1324636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  <a:lvl2pPr>
              <a:defRPr>
                <a:ea typeface="Adobe 黑体 Std R" panose="020B0400000000000000" pitchFamily="34" charset="-122"/>
              </a:defRPr>
            </a:lvl2pPr>
            <a:lvl3pPr>
              <a:defRPr>
                <a:ea typeface="Adobe 黑体 Std R" panose="020B0400000000000000" pitchFamily="34" charset="-122"/>
              </a:defRPr>
            </a:lvl3pPr>
            <a:lvl4pPr>
              <a:defRPr>
                <a:ea typeface="Adobe 黑体 Std R" panose="020B0400000000000000" pitchFamily="34" charset="-122"/>
              </a:defRPr>
            </a:lvl4pPr>
            <a:lvl5pPr>
              <a:defRPr>
                <a:ea typeface="Adobe 黑体 Std R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390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6CE9CDA6-EBF6-406F-B3E0-C54727C5BA5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413" y="6356748"/>
            <a:ext cx="4115176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1167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1EEBC43A-32FB-4EEB-A6E0-814D95442B88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682" y="1156519"/>
            <a:ext cx="9199044" cy="514663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930141" y="1410612"/>
            <a:ext cx="5801591" cy="3627203"/>
          </a:xfrm>
          <a:custGeom>
            <a:avLst/>
            <a:gdLst>
              <a:gd name="connsiteX0" fmla="*/ 0 w 5778698"/>
              <a:gd name="connsiteY0" fmla="*/ 0 h 3627202"/>
              <a:gd name="connsiteX1" fmla="*/ 5778698 w 5778698"/>
              <a:gd name="connsiteY1" fmla="*/ 0 h 3627202"/>
              <a:gd name="connsiteX2" fmla="*/ 5778698 w 5778698"/>
              <a:gd name="connsiteY2" fmla="*/ 3627202 h 3627202"/>
              <a:gd name="connsiteX3" fmla="*/ 0 w 5778698"/>
              <a:gd name="connsiteY3" fmla="*/ 3627202 h 3627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698" h="3627202">
                <a:moveTo>
                  <a:pt x="0" y="0"/>
                </a:moveTo>
                <a:lnTo>
                  <a:pt x="5778698" y="0"/>
                </a:lnTo>
                <a:lnTo>
                  <a:pt x="5778698" y="3627202"/>
                </a:lnTo>
                <a:lnTo>
                  <a:pt x="0" y="3627202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7724" y="1747613"/>
            <a:ext cx="885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+mn-ea"/>
                <a:cs typeface="Aparajita" panose="020B0604020202020204" pitchFamily="34" charset="0"/>
              </a:rPr>
              <a:t>2022 WebGL</a:t>
            </a:r>
            <a:r>
              <a:rPr lang="zh-CN" altLang="en-US" sz="7200" dirty="0">
                <a:latin typeface="+mn-ea"/>
                <a:cs typeface="Aparajita" panose="020B0604020202020204" pitchFamily="34" charset="0"/>
              </a:rPr>
              <a:t>中级课程</a:t>
            </a:r>
            <a:endParaRPr lang="zh-CN" altLang="en-US" sz="7200" dirty="0">
              <a:latin typeface="+mn-ea"/>
              <a:cs typeface="Aparajita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396485"/>
            <a:ext cx="6930283" cy="69302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854"/>
            <a:ext cx="2095531" cy="26751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035285" y="3127393"/>
            <a:ext cx="29895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dirty="0">
                <a:latin typeface="+mn-ea"/>
              </a:rPr>
              <a:t>视点和视线</a:t>
            </a:r>
            <a:endParaRPr lang="zh-CN" altLang="en-US" sz="4400" b="1" dirty="0"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88616" y="4831757"/>
            <a:ext cx="236601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讲解人：冰老师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dirty="0"/>
              <a:t>讲解时间：</a:t>
            </a:r>
            <a:r>
              <a:rPr lang="en-US" altLang="zh-CN" dirty="0"/>
              <a:t>2022.05.25</a:t>
            </a:r>
            <a:endParaRPr lang="en-US" altLang="zh-CN" dirty="0"/>
          </a:p>
        </p:txBody>
      </p:sp>
    </p:spTree>
  </p:cSld>
  <p:clrMapOvr>
    <a:masterClrMapping/>
  </p:clrMapOvr>
  <p:transition/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75690" y="525780"/>
            <a:ext cx="133223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sym typeface="+mn-ea"/>
              </a:rPr>
              <a:t>舔狗的世界</a:t>
            </a: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714500" y="3462020"/>
            <a:ext cx="692150" cy="652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2055495" y="3976370"/>
            <a:ext cx="10160" cy="534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1507490" y="4444365"/>
            <a:ext cx="548005" cy="79248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2055495" y="4444365"/>
            <a:ext cx="588010" cy="73850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椭圆 8"/>
          <p:cNvSpPr/>
          <p:nvPr/>
        </p:nvSpPr>
        <p:spPr>
          <a:xfrm>
            <a:off x="9424035" y="3462020"/>
            <a:ext cx="692150" cy="6527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H="1">
            <a:off x="9765030" y="3976370"/>
            <a:ext cx="10160" cy="534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9217025" y="4444365"/>
            <a:ext cx="548005" cy="79248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9765030" y="4444365"/>
            <a:ext cx="588010" cy="73850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3" name="文本框 12"/>
          <p:cNvSpPr txBox="1"/>
          <p:nvPr/>
        </p:nvSpPr>
        <p:spPr>
          <a:xfrm>
            <a:off x="1537970" y="276987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女神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9424035" y="276987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舔狗</a:t>
            </a:r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6774180" y="2363470"/>
            <a:ext cx="692150" cy="6527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7115175" y="2877820"/>
            <a:ext cx="10160" cy="534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6567170" y="3345815"/>
            <a:ext cx="548005" cy="79248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7115175" y="3345815"/>
            <a:ext cx="588010" cy="73850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3" name="文本框 22"/>
          <p:cNvSpPr txBox="1"/>
          <p:nvPr/>
        </p:nvSpPr>
        <p:spPr>
          <a:xfrm>
            <a:off x="6774180" y="167132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舔狗</a:t>
            </a:r>
            <a:endParaRPr lang="zh-CN" altLang="en-US"/>
          </a:p>
        </p:txBody>
      </p:sp>
      <p:sp>
        <p:nvSpPr>
          <p:cNvPr id="25" name="左箭头 24"/>
          <p:cNvSpPr/>
          <p:nvPr/>
        </p:nvSpPr>
        <p:spPr>
          <a:xfrm rot="2100000">
            <a:off x="7835265" y="3723005"/>
            <a:ext cx="1349375" cy="53721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102735" y="4530090"/>
            <a:ext cx="692150" cy="652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4443730" y="5044440"/>
            <a:ext cx="10160" cy="5340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直接箭头连接符 27"/>
          <p:cNvCxnSpPr/>
          <p:nvPr/>
        </p:nvCxnSpPr>
        <p:spPr>
          <a:xfrm flipH="1">
            <a:off x="3895725" y="5512435"/>
            <a:ext cx="548005" cy="79248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4443730" y="5512435"/>
            <a:ext cx="588010" cy="73850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文本框 29"/>
          <p:cNvSpPr txBox="1"/>
          <p:nvPr/>
        </p:nvSpPr>
        <p:spPr>
          <a:xfrm>
            <a:off x="4154805" y="380746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女神</a:t>
            </a:r>
            <a:endParaRPr lang="zh-CN" altLang="en-US"/>
          </a:p>
        </p:txBody>
      </p:sp>
      <p:sp>
        <p:nvSpPr>
          <p:cNvPr id="31" name="左箭头 30"/>
          <p:cNvSpPr/>
          <p:nvPr/>
        </p:nvSpPr>
        <p:spPr>
          <a:xfrm rot="12900000">
            <a:off x="2438400" y="4422775"/>
            <a:ext cx="1349375" cy="5372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右大括号 31"/>
          <p:cNvSpPr/>
          <p:nvPr/>
        </p:nvSpPr>
        <p:spPr>
          <a:xfrm rot="16200000">
            <a:off x="4193540" y="-995680"/>
            <a:ext cx="510540" cy="50584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右大括号 32"/>
          <p:cNvSpPr/>
          <p:nvPr/>
        </p:nvSpPr>
        <p:spPr>
          <a:xfrm rot="5400000">
            <a:off x="7153910" y="3591560"/>
            <a:ext cx="510540" cy="50584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1590040"/>
            <a:ext cx="3343275" cy="2000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945" y="2610485"/>
            <a:ext cx="4610100" cy="2381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5345" y="3550285"/>
            <a:ext cx="3028950" cy="2762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6160" y="4561205"/>
            <a:ext cx="308610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3030" y="5383530"/>
            <a:ext cx="2095500" cy="2762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141095" y="511810"/>
            <a:ext cx="379412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模型矩阵与视图矩阵共同作用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958330" y="2610485"/>
            <a:ext cx="379412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MV</a:t>
            </a:r>
            <a:r>
              <a:rPr lang="zh-CN" altLang="en-US"/>
              <a:t>矩阵</a:t>
            </a:r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3385185" y="1875155"/>
            <a:ext cx="440690" cy="579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下箭头 11"/>
          <p:cNvSpPr/>
          <p:nvPr/>
        </p:nvSpPr>
        <p:spPr>
          <a:xfrm>
            <a:off x="3385185" y="2970530"/>
            <a:ext cx="440690" cy="579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下箭头 12"/>
          <p:cNvSpPr/>
          <p:nvPr/>
        </p:nvSpPr>
        <p:spPr>
          <a:xfrm>
            <a:off x="3385185" y="3981450"/>
            <a:ext cx="440690" cy="579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下箭头 13"/>
          <p:cNvSpPr/>
          <p:nvPr/>
        </p:nvSpPr>
        <p:spPr>
          <a:xfrm>
            <a:off x="3385185" y="4856480"/>
            <a:ext cx="440690" cy="579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055602" y="2485502"/>
            <a:ext cx="8061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谢谢观看</a:t>
            </a:r>
            <a:endParaRPr lang="zh-CN" altLang="en-US" sz="8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600054" y="3594485"/>
            <a:ext cx="493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Aparajita" panose="020B0604020202020204" pitchFamily="34" charset="0"/>
                <a:ea typeface="微软雅黑" panose="020B0503020204020204" pitchFamily="34" charset="-122"/>
                <a:cs typeface="Aparajita" panose="020B0604020202020204" pitchFamily="34" charset="0"/>
              </a:rPr>
              <a:t>THANK YOU</a:t>
            </a:r>
            <a:endParaRPr lang="zh-CN" altLang="en-US" sz="4800" b="1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Aparajita" panose="020B0604020202020204" pitchFamily="34" charset="0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44399" flipV="1">
            <a:off x="-175852" y="-152570"/>
            <a:ext cx="6930283" cy="738947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07897" y="1235342"/>
            <a:ext cx="1982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造字工房力黑（非商用）常规体" pitchFamily="50" charset="-122"/>
                <a:cs typeface="Aparajita" panose="020B0604020202020204" pitchFamily="34" charset="0"/>
              </a:rPr>
              <a:t>CONTENTS</a:t>
            </a:r>
            <a:endParaRPr lang="zh-CN" altLang="en-US" sz="2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parajita" panose="020B0604020202020204" pitchFamily="34" charset="0"/>
              <a:ea typeface="造字工房力黑（非商用）常规体" pitchFamily="50" charset="-122"/>
              <a:cs typeface="Aparajita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9079" y="1723504"/>
            <a:ext cx="1256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目录</a:t>
            </a:r>
            <a:endParaRPr lang="zh-CN" altLang="en-US" sz="4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355538" y="2812169"/>
            <a:ext cx="3308851" cy="528685"/>
            <a:chOff x="7160548" y="2534162"/>
            <a:chExt cx="3308851" cy="528685"/>
          </a:xfrm>
        </p:grpSpPr>
        <p:sp>
          <p:nvSpPr>
            <p:cNvPr id="11" name="文本框 10"/>
            <p:cNvSpPr txBox="1"/>
            <p:nvPr/>
          </p:nvSpPr>
          <p:spPr>
            <a:xfrm>
              <a:off x="7843210" y="2688777"/>
              <a:ext cx="1273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前言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342620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01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37582" y="3571477"/>
            <a:ext cx="3308851" cy="528685"/>
            <a:chOff x="7160548" y="2534162"/>
            <a:chExt cx="3308851" cy="528685"/>
          </a:xfrm>
        </p:grpSpPr>
        <p:sp>
          <p:nvSpPr>
            <p:cNvPr id="54" name="文本框 53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理论基础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879757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02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2204854" y="2894217"/>
            <a:ext cx="1748168" cy="1505737"/>
          </a:xfrm>
          <a:prstGeom prst="rect">
            <a:avLst/>
          </a:prstGeom>
          <a:gradFill>
            <a:gsLst>
              <a:gs pos="0">
                <a:srgbClr val="2C344B">
                  <a:alpha val="0"/>
                </a:srgbClr>
              </a:gs>
              <a:gs pos="86000">
                <a:srgbClr val="2127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BUSINESS PLAN</a:t>
            </a:r>
            <a:endParaRPr lang="zh-CN" altLang="en-US" sz="3200" dirty="0"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4973269" y="1609541"/>
            <a:ext cx="7218731" cy="69134"/>
            <a:chOff x="4973269" y="1609541"/>
            <a:chExt cx="7218731" cy="69134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973269" y="1644108"/>
              <a:ext cx="7218731" cy="0"/>
            </a:xfrm>
            <a:prstGeom prst="line">
              <a:avLst/>
            </a:prstGeom>
            <a:ln w="12700">
              <a:solidFill>
                <a:srgbClr val="2127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4978265" y="1609541"/>
              <a:ext cx="932856" cy="69134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55922" y="4300457"/>
            <a:ext cx="3308851" cy="577580"/>
            <a:chOff x="7160548" y="2485267"/>
            <a:chExt cx="3308851" cy="577580"/>
          </a:xfrm>
        </p:grpSpPr>
        <p:sp>
          <p:nvSpPr>
            <p:cNvPr id="3" name="文本框 2"/>
            <p:cNvSpPr txBox="1"/>
            <p:nvPr/>
          </p:nvSpPr>
          <p:spPr>
            <a:xfrm>
              <a:off x="8514368" y="2688467"/>
              <a:ext cx="194691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实战演练</a:t>
              </a:r>
              <a:endParaRPr lang="zh-CN" altLang="en-US" b="1" dirty="0">
                <a:solidFill>
                  <a:srgbClr val="2C344B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342297" y="2485267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03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4" grpId="0"/>
      <p:bldP spid="5" grpId="0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95904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前言</a:t>
            </a:r>
            <a:endParaRPr lang="zh-CN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1783284"/>
            <a:chOff x="5568043" y="1174090"/>
            <a:chExt cx="1383041" cy="2944395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2894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11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615553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前言</a:t>
            </a:r>
            <a:endParaRPr lang="zh-CN" altLang="en-US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4866" y="338246"/>
            <a:ext cx="1619250" cy="6477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40" y="1447800"/>
            <a:ext cx="5276850" cy="39624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基础理论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2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280" y="429260"/>
            <a:ext cx="1891030" cy="96901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视点、视线、目标点</a:t>
            </a:r>
            <a:endParaRPr lang="zh-CN" altLang="en-US" sz="2400" b="1" dirty="0">
              <a:solidFill>
                <a:srgbClr val="21273E"/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855" y="254635"/>
            <a:ext cx="2181225" cy="1228725"/>
          </a:xfrm>
          <a:prstGeom prst="rect">
            <a:avLst/>
          </a:prstGeom>
        </p:spPr>
      </p:pic>
      <p:sp>
        <p:nvSpPr>
          <p:cNvPr id="3" name="笑脸 2"/>
          <p:cNvSpPr/>
          <p:nvPr/>
        </p:nvSpPr>
        <p:spPr>
          <a:xfrm>
            <a:off x="2402840" y="5228590"/>
            <a:ext cx="1513840" cy="15481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0000">
            <a:off x="3362325" y="1249045"/>
            <a:ext cx="5276850" cy="3962400"/>
          </a:xfrm>
          <a:prstGeom prst="rect">
            <a:avLst/>
          </a:prstGeom>
        </p:spPr>
      </p:pic>
      <p:cxnSp>
        <p:nvCxnSpPr>
          <p:cNvPr id="14" name="直接箭头连接符 13"/>
          <p:cNvCxnSpPr/>
          <p:nvPr/>
        </p:nvCxnSpPr>
        <p:spPr>
          <a:xfrm flipH="1" flipV="1">
            <a:off x="5339715" y="429260"/>
            <a:ext cx="792480" cy="25044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>
            <a:off x="4385310" y="2933700"/>
            <a:ext cx="1746885" cy="256984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笑脸 33"/>
          <p:cNvSpPr/>
          <p:nvPr/>
        </p:nvSpPr>
        <p:spPr>
          <a:xfrm rot="19740000">
            <a:off x="7773670" y="1350645"/>
            <a:ext cx="1013460" cy="102171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 rot="19680000">
            <a:off x="7056120" y="647700"/>
            <a:ext cx="2594610" cy="2404110"/>
          </a:xfrm>
          <a:prstGeom prst="rect">
            <a:avLst/>
          </a:prstGeom>
          <a:noFill/>
          <a:ln w="28575"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矩形标注 35"/>
          <p:cNvSpPr/>
          <p:nvPr/>
        </p:nvSpPr>
        <p:spPr>
          <a:xfrm>
            <a:off x="2148840" y="1417320"/>
            <a:ext cx="1106805" cy="457835"/>
          </a:xfrm>
          <a:prstGeom prst="wedgeRectCallout">
            <a:avLst>
              <a:gd name="adj1" fmla="val 308175"/>
              <a:gd name="adj2" fmla="val 2888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视点</a:t>
            </a:r>
            <a:endParaRPr lang="zh-CN" altLang="en-US"/>
          </a:p>
        </p:txBody>
      </p:sp>
      <p:sp>
        <p:nvSpPr>
          <p:cNvPr id="37" name="矩形标注 36"/>
          <p:cNvSpPr/>
          <p:nvPr/>
        </p:nvSpPr>
        <p:spPr>
          <a:xfrm>
            <a:off x="407670" y="4147185"/>
            <a:ext cx="1106805" cy="457835"/>
          </a:xfrm>
          <a:prstGeom prst="wedgeRectCallout">
            <a:avLst>
              <a:gd name="adj1" fmla="val 232386"/>
              <a:gd name="adj2" fmla="val 2491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目标点</a:t>
            </a:r>
            <a:endParaRPr lang="zh-CN" altLang="en-US"/>
          </a:p>
        </p:txBody>
      </p:sp>
      <p:sp>
        <p:nvSpPr>
          <p:cNvPr id="38" name="矩形标注 37"/>
          <p:cNvSpPr/>
          <p:nvPr/>
        </p:nvSpPr>
        <p:spPr>
          <a:xfrm>
            <a:off x="2918460" y="429260"/>
            <a:ext cx="1106805" cy="457835"/>
          </a:xfrm>
          <a:prstGeom prst="wedgeRectCallout">
            <a:avLst>
              <a:gd name="adj1" fmla="val 187062"/>
              <a:gd name="adj2" fmla="val 14348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上方向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2085975"/>
            <a:ext cx="11830050" cy="2686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" y="2085975"/>
            <a:ext cx="6800850" cy="25717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8945" y="2980055"/>
            <a:ext cx="4209415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实战演练</a:t>
            </a:r>
            <a:endParaRPr lang="zh-CN" altLang="en-US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3</a:t>
              </a:r>
              <a:endPara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8865" y="202565"/>
            <a:ext cx="2181225" cy="1228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5535" y="555625"/>
            <a:ext cx="294132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sym typeface="+mn-ea"/>
              </a:rPr>
              <a:t>视点改变影响三维展示效果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525" y="2052955"/>
            <a:ext cx="5962650" cy="19907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130" y="4349750"/>
            <a:ext cx="7162800" cy="12192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WPS 演示</Application>
  <PresentationFormat>宽屏</PresentationFormat>
  <Paragraphs>73</Paragraphs>
  <Slides>12</Slides>
  <Notes>47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Aparajita</vt:lpstr>
      <vt:lpstr>Nirmala UI</vt:lpstr>
      <vt:lpstr>Adobe 黑体 Std R</vt:lpstr>
      <vt:lpstr>造字工房力黑（非商用）常规体</vt:lpstr>
      <vt:lpstr>微软雅黑 Light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算半个诗人</cp:lastModifiedBy>
  <cp:revision>97</cp:revision>
  <dcterms:created xsi:type="dcterms:W3CDTF">2020-08-06T03:23:00Z</dcterms:created>
  <dcterms:modified xsi:type="dcterms:W3CDTF">2022-05-27T11:25:37Z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