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23" r:id="rId2"/>
    <p:sldId id="263" r:id="rId3"/>
    <p:sldId id="324" r:id="rId4"/>
    <p:sldId id="322" r:id="rId5"/>
    <p:sldId id="388" r:id="rId6"/>
    <p:sldId id="32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1">
          <p15:clr>
            <a:srgbClr val="A4A3A4"/>
          </p15:clr>
        </p15:guide>
        <p15:guide id="2" pos="38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leiZhai@163.com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44B"/>
    <a:srgbClr val="21273E"/>
    <a:srgbClr val="DADCE4"/>
    <a:srgbClr val="3A2E4F"/>
    <a:srgbClr val="528DA9"/>
    <a:srgbClr val="4A67D4"/>
    <a:srgbClr val="7483DE"/>
    <a:srgbClr val="7383E1"/>
    <a:srgbClr val="8DB6FF"/>
    <a:srgbClr val="ABC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66" autoAdjust="0"/>
  </p:normalViewPr>
  <p:slideViewPr>
    <p:cSldViewPr snapToGrid="0">
      <p:cViewPr varScale="1">
        <p:scale>
          <a:sx n="112" d="100"/>
          <a:sy n="112" d="100"/>
        </p:scale>
        <p:origin x="516" y="102"/>
      </p:cViewPr>
      <p:guideLst>
        <p:guide orient="horz" pos="2221"/>
        <p:guide pos="38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EA053EFB-6033-4CE6-AA30-12A46473932B}" type="datetimeFigureOut">
              <a:rPr lang="zh-CN" altLang="en-US" smtClean="0"/>
              <a:t>2022/6/14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3CF659B7-856F-413B-B4A3-0AD6F5EDB9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 flipH="1"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6580" y="470718"/>
            <a:ext cx="3196131" cy="5562601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71219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96721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/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75414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2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ea typeface="Adobe 黑体 Std R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2022/6/14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50015" y="1451085"/>
            <a:ext cx="11332551" cy="36464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4" name="文本框 3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F68D6209-B3DA-41BE-87E3-CC78C5062099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2022/6/14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44341BB1-40C4-4700-B8C2-D06FA29C9A59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561945" y="1041338"/>
            <a:ext cx="2449031" cy="272823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099873" y="3104038"/>
            <a:ext cx="2449031" cy="335875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099873" y="1036736"/>
            <a:ext cx="2449031" cy="196440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561945" y="3881535"/>
            <a:ext cx="2449031" cy="258125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12" name="文本框 11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4"/>
            <a:ext cx="3860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448163" y="6382170"/>
            <a:ext cx="547804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ECB62A96-75BD-4D1B-A9DE-49026C62D5F2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389" y="365781"/>
            <a:ext cx="10515224" cy="1324636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389" y="1825891"/>
            <a:ext cx="10515224" cy="4351729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  <a:lvl2pPr>
              <a:defRPr>
                <a:ea typeface="Adobe 黑体 Std R" panose="020B0400000000000000" pitchFamily="34" charset="-122"/>
              </a:defRPr>
            </a:lvl2pPr>
            <a:lvl3pPr>
              <a:defRPr>
                <a:ea typeface="Adobe 黑体 Std R" panose="020B0400000000000000" pitchFamily="34" charset="-122"/>
              </a:defRPr>
            </a:lvl3pPr>
            <a:lvl4pPr>
              <a:defRPr>
                <a:ea typeface="Adobe 黑体 Std R" panose="020B0400000000000000" pitchFamily="34" charset="-122"/>
              </a:defRPr>
            </a:lvl4pPr>
            <a:lvl5pPr>
              <a:defRPr>
                <a:ea typeface="Adobe 黑体 Std R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390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6CE9CDA6-EBF6-406F-B3E0-C54727C5BA5C}" type="datetimeFigureOut">
              <a:rPr lang="zh-CN" altLang="en-US" smtClean="0"/>
              <a:t>2022/6/14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413" y="6356748"/>
            <a:ext cx="4115176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1167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1EEBC43A-32FB-4EEB-A6E0-814D95442B88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682" y="1156519"/>
            <a:ext cx="9199044" cy="5146631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930141" y="1410612"/>
            <a:ext cx="5801591" cy="3627203"/>
          </a:xfrm>
          <a:custGeom>
            <a:avLst/>
            <a:gdLst>
              <a:gd name="connsiteX0" fmla="*/ 0 w 5778698"/>
              <a:gd name="connsiteY0" fmla="*/ 0 h 3627202"/>
              <a:gd name="connsiteX1" fmla="*/ 5778698 w 5778698"/>
              <a:gd name="connsiteY1" fmla="*/ 0 h 3627202"/>
              <a:gd name="connsiteX2" fmla="*/ 5778698 w 5778698"/>
              <a:gd name="connsiteY2" fmla="*/ 3627202 h 3627202"/>
              <a:gd name="connsiteX3" fmla="*/ 0 w 5778698"/>
              <a:gd name="connsiteY3" fmla="*/ 3627202 h 3627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698" h="3627202">
                <a:moveTo>
                  <a:pt x="0" y="0"/>
                </a:moveTo>
                <a:lnTo>
                  <a:pt x="5778698" y="0"/>
                </a:lnTo>
                <a:lnTo>
                  <a:pt x="5778698" y="3627202"/>
                </a:lnTo>
                <a:lnTo>
                  <a:pt x="0" y="3627202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37724" y="1747613"/>
            <a:ext cx="8856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+mn-ea"/>
                <a:cs typeface="Aparajita" panose="020B0604020202020204" pitchFamily="34" charset="0"/>
              </a:rPr>
              <a:t>2022 WebGL</a:t>
            </a:r>
            <a:r>
              <a:rPr lang="zh-CN" altLang="en-US" sz="7200" dirty="0">
                <a:latin typeface="+mn-ea"/>
                <a:cs typeface="Aparajita" panose="020B0604020202020204" pitchFamily="34" charset="0"/>
              </a:rPr>
              <a:t>中级课程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404740"/>
            <a:ext cx="6930283" cy="693028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854"/>
            <a:ext cx="2095531" cy="267514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985207" y="3061411"/>
            <a:ext cx="1882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400" b="1" dirty="0">
                <a:latin typeface="+mn-ea"/>
              </a:rPr>
              <a:t>平行光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188616" y="4831757"/>
            <a:ext cx="2390398" cy="1118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/>
              <a:t>讲解人：冰老师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dirty="0"/>
              <a:t>讲解时间：</a:t>
            </a:r>
            <a:r>
              <a:rPr lang="en-US" altLang="zh-CN" dirty="0"/>
              <a:t>2022.06.15</a:t>
            </a:r>
          </a:p>
        </p:txBody>
      </p:sp>
    </p:spTree>
  </p:cSld>
  <p:clrMapOvr>
    <a:masterClrMapping/>
  </p:clrMapOvr>
  <p:transition/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44399" flipV="1">
            <a:off x="-175852" y="-152570"/>
            <a:ext cx="6930283" cy="738947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907897" y="1235342"/>
            <a:ext cx="1982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造字工房力黑（非商用）常规体" pitchFamily="50" charset="-122"/>
                <a:cs typeface="Aparajita" panose="020B0604020202020204" pitchFamily="34" charset="0"/>
              </a:rPr>
              <a:t>CONTENTS</a:t>
            </a:r>
            <a:endParaRPr lang="zh-CN" altLang="en-US" sz="2000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30000"/>
                  </a:srgbClr>
                </a:outerShdw>
              </a:effectLst>
              <a:latin typeface="Aparajita" panose="020B0604020202020204" pitchFamily="34" charset="0"/>
              <a:ea typeface="造字工房力黑（非商用）常规体" pitchFamily="50" charset="-122"/>
              <a:cs typeface="Aparajita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99079" y="1723504"/>
            <a:ext cx="1256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目录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7355538" y="2812169"/>
            <a:ext cx="3308851" cy="528685"/>
            <a:chOff x="7160548" y="2534162"/>
            <a:chExt cx="3308851" cy="528685"/>
          </a:xfrm>
        </p:grpSpPr>
        <p:sp>
          <p:nvSpPr>
            <p:cNvPr id="11" name="文本框 10"/>
            <p:cNvSpPr txBox="1"/>
            <p:nvPr/>
          </p:nvSpPr>
          <p:spPr>
            <a:xfrm>
              <a:off x="7843210" y="2688777"/>
              <a:ext cx="1273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前言</a:t>
              </a: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342620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01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7937582" y="3571477"/>
            <a:ext cx="3308851" cy="528685"/>
            <a:chOff x="7160548" y="2534162"/>
            <a:chExt cx="3308851" cy="528685"/>
          </a:xfrm>
        </p:grpSpPr>
        <p:sp>
          <p:nvSpPr>
            <p:cNvPr id="54" name="文本框 53"/>
            <p:cNvSpPr txBox="1"/>
            <p:nvPr/>
          </p:nvSpPr>
          <p:spPr>
            <a:xfrm>
              <a:off x="8514376" y="2688777"/>
              <a:ext cx="1273159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理论基础</a:t>
              </a:r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9879757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02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sp>
        <p:nvSpPr>
          <p:cNvPr id="95" name="矩形 94"/>
          <p:cNvSpPr/>
          <p:nvPr/>
        </p:nvSpPr>
        <p:spPr>
          <a:xfrm>
            <a:off x="2204854" y="2894217"/>
            <a:ext cx="1748168" cy="1505737"/>
          </a:xfrm>
          <a:prstGeom prst="rect">
            <a:avLst/>
          </a:prstGeom>
          <a:gradFill>
            <a:gsLst>
              <a:gs pos="0">
                <a:srgbClr val="2C344B">
                  <a:alpha val="0"/>
                </a:srgbClr>
              </a:gs>
              <a:gs pos="86000">
                <a:srgbClr val="2127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BUSINESS PLAN</a:t>
            </a:r>
            <a:endParaRPr lang="zh-CN" altLang="en-US" sz="3200" dirty="0"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  <p:grpSp>
        <p:nvGrpSpPr>
          <p:cNvPr id="97" name="组合 96"/>
          <p:cNvGrpSpPr/>
          <p:nvPr/>
        </p:nvGrpSpPr>
        <p:grpSpPr>
          <a:xfrm>
            <a:off x="4973269" y="1609541"/>
            <a:ext cx="7218731" cy="69134"/>
            <a:chOff x="4973269" y="1609541"/>
            <a:chExt cx="7218731" cy="69134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4973269" y="1644108"/>
              <a:ext cx="7218731" cy="0"/>
            </a:xfrm>
            <a:prstGeom prst="line">
              <a:avLst/>
            </a:prstGeom>
            <a:ln w="12700">
              <a:solidFill>
                <a:srgbClr val="2127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矩形 95"/>
            <p:cNvSpPr/>
            <p:nvPr/>
          </p:nvSpPr>
          <p:spPr>
            <a:xfrm>
              <a:off x="4978265" y="1609541"/>
              <a:ext cx="932856" cy="69134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355922" y="4300457"/>
            <a:ext cx="3308851" cy="577580"/>
            <a:chOff x="7160548" y="2485267"/>
            <a:chExt cx="3308851" cy="577580"/>
          </a:xfrm>
        </p:grpSpPr>
        <p:sp>
          <p:nvSpPr>
            <p:cNvPr id="3" name="文本框 2"/>
            <p:cNvSpPr txBox="1"/>
            <p:nvPr/>
          </p:nvSpPr>
          <p:spPr>
            <a:xfrm>
              <a:off x="8514368" y="2688467"/>
              <a:ext cx="194691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课程目录介绍</a:t>
              </a: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342297" y="2485267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03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7549" flipV="1">
            <a:off x="9618575" y="440869"/>
            <a:ext cx="5572132" cy="594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6288" flipH="1" flipV="1">
            <a:off x="-2720753" y="440869"/>
            <a:ext cx="5572134" cy="5941338"/>
          </a:xfrm>
          <a:prstGeom prst="rect">
            <a:avLst/>
          </a:prstGeom>
        </p:spPr>
      </p:pic>
      <p:sp>
        <p:nvSpPr>
          <p:cNvPr id="8" name="TextBox 30"/>
          <p:cNvSpPr txBox="1"/>
          <p:nvPr/>
        </p:nvSpPr>
        <p:spPr>
          <a:xfrm>
            <a:off x="3019865" y="2582518"/>
            <a:ext cx="6152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9600" b="1" dirty="0">
                <a:solidFill>
                  <a:schemeClr val="bg1">
                    <a:lumMod val="65000"/>
                    <a:alpha val="20000"/>
                  </a:schemeClr>
                </a:solidFill>
                <a:latin typeface="Aparajita" panose="020B0604020202020204" pitchFamily="34" charset="0"/>
                <a:ea typeface="微软雅黑 Light" panose="020B0502040204020203" pitchFamily="34" charset="-122"/>
                <a:cs typeface="Aparajita" panose="020B0604020202020204" pitchFamily="34" charset="0"/>
              </a:rPr>
              <a:t>PART ONE</a:t>
            </a:r>
            <a:endParaRPr lang="zh-CN" altLang="en-US" sz="9600" b="1" dirty="0">
              <a:solidFill>
                <a:schemeClr val="bg1">
                  <a:lumMod val="65000"/>
                  <a:alpha val="20000"/>
                </a:schemeClr>
              </a:solidFill>
              <a:latin typeface="Aparajita" panose="020B0604020202020204" pitchFamily="34" charset="0"/>
              <a:ea typeface="微软雅黑 Light" panose="020B0502040204020203" pitchFamily="34" charset="-122"/>
              <a:cs typeface="Aparajita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59185" y="2979877"/>
            <a:ext cx="3673630" cy="1050925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基础理论</a:t>
            </a:r>
            <a:endParaRPr lang="en-US" altLang="zh-CN" sz="4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02012" y="4149418"/>
            <a:ext cx="387976" cy="79048"/>
          </a:xfrm>
          <a:prstGeom prst="rect">
            <a:avLst/>
          </a:pr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Adobe 黑体 Std R" panose="020B04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77177" y="1563946"/>
            <a:ext cx="837646" cy="952069"/>
            <a:chOff x="5568043" y="1174090"/>
            <a:chExt cx="1383041" cy="1571969"/>
          </a:xfrm>
        </p:grpSpPr>
        <p:sp>
          <p:nvSpPr>
            <p:cNvPr id="12" name="圆角矩形 11"/>
            <p:cNvSpPr/>
            <p:nvPr/>
          </p:nvSpPr>
          <p:spPr>
            <a:xfrm rot="2700000">
              <a:off x="5568043" y="1174090"/>
              <a:ext cx="1383041" cy="1383041"/>
            </a:xfrm>
            <a:prstGeom prst="roundRect">
              <a:avLst>
                <a:gd name="adj" fmla="val 4861"/>
              </a:avLst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33972" y="1223704"/>
              <a:ext cx="1256627" cy="1522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2</a:t>
              </a:r>
              <a:endParaRPr lang="zh-CN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2345977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7737285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923330" cy="4656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l"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平行光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965" y="254635"/>
            <a:ext cx="2181225" cy="122872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33626CD-7A15-91A5-1FA3-C3385EDC60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634" y="2214694"/>
            <a:ext cx="5752663" cy="3795712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06A6E218-EAA1-DCCD-8F15-781E4C9743B6}"/>
              </a:ext>
            </a:extLst>
          </p:cNvPr>
          <p:cNvCxnSpPr/>
          <p:nvPr/>
        </p:nvCxnSpPr>
        <p:spPr>
          <a:xfrm flipV="1">
            <a:off x="3210187" y="1627464"/>
            <a:ext cx="0" cy="388410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" name="图片 9">
            <a:extLst>
              <a:ext uri="{FF2B5EF4-FFF2-40B4-BE49-F238E27FC236}">
                <a16:creationId xmlns:a16="http://schemas.microsoft.com/office/drawing/2014/main" id="{08E72C36-E4F9-C87D-2DC9-AC1A194C0B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3464" y="1140460"/>
            <a:ext cx="4076700" cy="3429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80CA890-A937-D7D2-DA5D-CEF5F536E8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2361" y="1802840"/>
            <a:ext cx="3524250" cy="1333500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8EABE505-6A04-8AA4-4D2D-38257F72D4BD}"/>
              </a:ext>
            </a:extLst>
          </p:cNvPr>
          <p:cNvSpPr txBox="1"/>
          <p:nvPr/>
        </p:nvSpPr>
        <p:spPr>
          <a:xfrm>
            <a:off x="6086695" y="3997999"/>
            <a:ext cx="2845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入射光颜色</a:t>
            </a:r>
            <a:r>
              <a:rPr lang="zh-CN" altLang="en-US" sz="1400" dirty="0">
                <a:sym typeface="Wingdings" panose="05000000000000000000" pitchFamily="2" charset="2"/>
              </a:rPr>
              <a:t>（</a:t>
            </a:r>
            <a:r>
              <a:rPr lang="en-US" altLang="zh-CN" sz="1400" dirty="0">
                <a:sym typeface="Wingdings" panose="05000000000000000000" pitchFamily="2" charset="2"/>
              </a:rPr>
              <a:t>1.0,1.0,1.0,1.0</a:t>
            </a:r>
            <a:r>
              <a:rPr lang="zh-CN" altLang="en-US" sz="1400" dirty="0">
                <a:sym typeface="Wingdings" panose="05000000000000000000" pitchFamily="2" charset="2"/>
              </a:rPr>
              <a:t>）白色</a:t>
            </a:r>
            <a:endParaRPr lang="zh-CN" altLang="en-US" sz="14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30B8644-962E-9673-4536-749241CB6F91}"/>
              </a:ext>
            </a:extLst>
          </p:cNvPr>
          <p:cNvSpPr txBox="1"/>
          <p:nvPr/>
        </p:nvSpPr>
        <p:spPr>
          <a:xfrm>
            <a:off x="6086695" y="4594974"/>
            <a:ext cx="2377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基底颜色</a:t>
            </a:r>
            <a:r>
              <a:rPr lang="zh-CN" altLang="en-US" sz="1400" dirty="0">
                <a:sym typeface="Wingdings" panose="05000000000000000000" pitchFamily="2" charset="2"/>
              </a:rPr>
              <a:t>（</a:t>
            </a:r>
            <a:r>
              <a:rPr lang="en-US" altLang="zh-CN" sz="1400" dirty="0">
                <a:sym typeface="Wingdings" panose="05000000000000000000" pitchFamily="2" charset="2"/>
              </a:rPr>
              <a:t>1.0, 0, 0, 0</a:t>
            </a:r>
            <a:r>
              <a:rPr lang="zh-CN" altLang="en-US" sz="1400" dirty="0">
                <a:sym typeface="Wingdings" panose="05000000000000000000" pitchFamily="2" charset="2"/>
              </a:rPr>
              <a:t>）红色</a:t>
            </a:r>
            <a:endParaRPr lang="zh-CN" altLang="en-US" sz="1400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D0F4B58-57B9-677D-1895-548A8FF6051A}"/>
              </a:ext>
            </a:extLst>
          </p:cNvPr>
          <p:cNvSpPr txBox="1"/>
          <p:nvPr/>
        </p:nvSpPr>
        <p:spPr>
          <a:xfrm>
            <a:off x="6086695" y="5191949"/>
            <a:ext cx="2215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入射角度                          </a:t>
            </a:r>
            <a:r>
              <a:rPr lang="en-US" altLang="zh-CN" sz="1400" dirty="0">
                <a:sym typeface="Wingdings" panose="05000000000000000000" pitchFamily="2" charset="2"/>
              </a:rPr>
              <a:t>0</a:t>
            </a:r>
            <a:r>
              <a:rPr lang="zh-CN" altLang="en-US" sz="1400" dirty="0">
                <a:sym typeface="Wingdings" panose="05000000000000000000" pitchFamily="2" charset="2"/>
              </a:rPr>
              <a:t>度</a:t>
            </a:r>
            <a:endParaRPr lang="zh-CN" altLang="en-US" sz="1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C005EB5-6C74-75BF-D8B2-EDA8D9A6FD98}"/>
              </a:ext>
            </a:extLst>
          </p:cNvPr>
          <p:cNvSpPr txBox="1"/>
          <p:nvPr/>
        </p:nvSpPr>
        <p:spPr>
          <a:xfrm>
            <a:off x="6156601" y="5680035"/>
            <a:ext cx="22063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R=1</a:t>
            </a:r>
            <a:r>
              <a:rPr lang="zh-CN" altLang="en-US" sz="1400" dirty="0"/>
              <a:t>*</a:t>
            </a:r>
            <a:r>
              <a:rPr lang="en-US" altLang="zh-CN" sz="1400" dirty="0"/>
              <a:t>1</a:t>
            </a:r>
            <a:r>
              <a:rPr lang="zh-CN" altLang="en-US" sz="1400" dirty="0"/>
              <a:t>*</a:t>
            </a:r>
            <a:r>
              <a:rPr lang="en-US" altLang="zh-CN" sz="1400" dirty="0"/>
              <a:t>1 = 1</a:t>
            </a:r>
          </a:p>
          <a:p>
            <a:r>
              <a:rPr lang="en-US" altLang="zh-CN" sz="1400" dirty="0"/>
              <a:t>G=1</a:t>
            </a:r>
            <a:r>
              <a:rPr lang="zh-CN" altLang="en-US" sz="1400" dirty="0"/>
              <a:t>*</a:t>
            </a:r>
            <a:r>
              <a:rPr lang="en-US" altLang="zh-CN" sz="1400" dirty="0"/>
              <a:t>0</a:t>
            </a:r>
            <a:r>
              <a:rPr lang="zh-CN" altLang="en-US" sz="1400" dirty="0"/>
              <a:t>*</a:t>
            </a:r>
            <a:r>
              <a:rPr lang="en-US" altLang="zh-CN" sz="1400" dirty="0"/>
              <a:t>1 =0</a:t>
            </a:r>
          </a:p>
          <a:p>
            <a:r>
              <a:rPr lang="en-US" altLang="zh-CN" sz="1400" dirty="0"/>
              <a:t>B=1*0*1 =0</a:t>
            </a:r>
            <a:endParaRPr lang="zh-CN" altLang="en-US" sz="14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08963A4-4B07-9324-85D6-0A3BC1FBECF7}"/>
              </a:ext>
            </a:extLst>
          </p:cNvPr>
          <p:cNvSpPr txBox="1"/>
          <p:nvPr/>
        </p:nvSpPr>
        <p:spPr>
          <a:xfrm>
            <a:off x="8862440" y="3997999"/>
            <a:ext cx="2845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入射光颜色</a:t>
            </a:r>
            <a:r>
              <a:rPr lang="zh-CN" altLang="en-US" sz="1400" dirty="0">
                <a:sym typeface="Wingdings" panose="05000000000000000000" pitchFamily="2" charset="2"/>
              </a:rPr>
              <a:t>（</a:t>
            </a:r>
            <a:r>
              <a:rPr lang="en-US" altLang="zh-CN" sz="1400" dirty="0">
                <a:sym typeface="Wingdings" panose="05000000000000000000" pitchFamily="2" charset="2"/>
              </a:rPr>
              <a:t>1.0,1.0,1.0,1.0</a:t>
            </a:r>
            <a:r>
              <a:rPr lang="zh-CN" altLang="en-US" sz="1400" dirty="0">
                <a:sym typeface="Wingdings" panose="05000000000000000000" pitchFamily="2" charset="2"/>
              </a:rPr>
              <a:t>）白色</a:t>
            </a:r>
            <a:endParaRPr lang="zh-CN" altLang="en-US" sz="14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1E9B102-1E37-2D1A-6060-BC520318D4BF}"/>
              </a:ext>
            </a:extLst>
          </p:cNvPr>
          <p:cNvSpPr txBox="1"/>
          <p:nvPr/>
        </p:nvSpPr>
        <p:spPr>
          <a:xfrm>
            <a:off x="8862440" y="4594974"/>
            <a:ext cx="2377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基底颜色</a:t>
            </a:r>
            <a:r>
              <a:rPr lang="zh-CN" altLang="en-US" sz="1400" dirty="0">
                <a:sym typeface="Wingdings" panose="05000000000000000000" pitchFamily="2" charset="2"/>
              </a:rPr>
              <a:t>（</a:t>
            </a:r>
            <a:r>
              <a:rPr lang="en-US" altLang="zh-CN" sz="1400" dirty="0">
                <a:sym typeface="Wingdings" panose="05000000000000000000" pitchFamily="2" charset="2"/>
              </a:rPr>
              <a:t>1.0, 0, 0, 0</a:t>
            </a:r>
            <a:r>
              <a:rPr lang="zh-CN" altLang="en-US" sz="1400" dirty="0">
                <a:sym typeface="Wingdings" panose="05000000000000000000" pitchFamily="2" charset="2"/>
              </a:rPr>
              <a:t>）红色</a:t>
            </a:r>
            <a:endParaRPr lang="zh-CN" altLang="en-US" sz="14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92E9E426-3189-3090-D97D-80E0CFF770CB}"/>
              </a:ext>
            </a:extLst>
          </p:cNvPr>
          <p:cNvSpPr txBox="1"/>
          <p:nvPr/>
        </p:nvSpPr>
        <p:spPr>
          <a:xfrm>
            <a:off x="8862440" y="5191949"/>
            <a:ext cx="2307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入射角度                          </a:t>
            </a:r>
            <a:r>
              <a:rPr lang="en-US" altLang="zh-CN" sz="1400" dirty="0">
                <a:sym typeface="Wingdings" panose="05000000000000000000" pitchFamily="2" charset="2"/>
              </a:rPr>
              <a:t>90</a:t>
            </a:r>
            <a:r>
              <a:rPr lang="zh-CN" altLang="en-US" sz="1400" dirty="0">
                <a:sym typeface="Wingdings" panose="05000000000000000000" pitchFamily="2" charset="2"/>
              </a:rPr>
              <a:t>度</a:t>
            </a:r>
            <a:endParaRPr lang="zh-CN" altLang="en-US" sz="1400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4FE56E7-D99E-1E85-33CE-043342250B90}"/>
              </a:ext>
            </a:extLst>
          </p:cNvPr>
          <p:cNvSpPr txBox="1"/>
          <p:nvPr/>
        </p:nvSpPr>
        <p:spPr>
          <a:xfrm>
            <a:off x="8932346" y="5680035"/>
            <a:ext cx="22063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R=1</a:t>
            </a:r>
            <a:r>
              <a:rPr lang="zh-CN" altLang="en-US" sz="1400" dirty="0"/>
              <a:t>*</a:t>
            </a:r>
            <a:r>
              <a:rPr lang="en-US" altLang="zh-CN" sz="1400" dirty="0"/>
              <a:t>1</a:t>
            </a:r>
            <a:r>
              <a:rPr lang="zh-CN" altLang="en-US" sz="1400" dirty="0"/>
              <a:t>*</a:t>
            </a:r>
            <a:r>
              <a:rPr lang="en-US" altLang="zh-CN" sz="1400" dirty="0"/>
              <a:t>0  = 0</a:t>
            </a:r>
          </a:p>
          <a:p>
            <a:r>
              <a:rPr lang="en-US" altLang="zh-CN" sz="1400" dirty="0"/>
              <a:t>G=1</a:t>
            </a:r>
            <a:r>
              <a:rPr lang="zh-CN" altLang="en-US" sz="1400" dirty="0"/>
              <a:t>*</a:t>
            </a:r>
            <a:r>
              <a:rPr lang="en-US" altLang="zh-CN" sz="1400" dirty="0"/>
              <a:t>0</a:t>
            </a:r>
            <a:r>
              <a:rPr lang="zh-CN" altLang="en-US" sz="1400" dirty="0"/>
              <a:t>*</a:t>
            </a:r>
            <a:r>
              <a:rPr lang="en-US" altLang="zh-CN" sz="1400" dirty="0"/>
              <a:t>0 = 0</a:t>
            </a:r>
          </a:p>
          <a:p>
            <a:r>
              <a:rPr lang="en-US" altLang="zh-CN" sz="1400" dirty="0"/>
              <a:t>B=1*0*0  = 0</a:t>
            </a:r>
            <a:endParaRPr lang="zh-CN" alt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1231106" cy="4656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l"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求入射角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965" y="254635"/>
            <a:ext cx="2181225" cy="122872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0304E11-9A52-6C53-F485-90532668FB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96" y="1895470"/>
            <a:ext cx="4076700" cy="3429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744EF9B7-14F0-63FA-265E-AB15EAAEB0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250" y="2479472"/>
            <a:ext cx="5619750" cy="4191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8C48C60-6831-8A2E-2C6D-3BD4FB8388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8696" y="1933570"/>
            <a:ext cx="2419350" cy="304800"/>
          </a:xfrm>
          <a:prstGeom prst="rect">
            <a:avLst/>
          </a:prstGeom>
        </p:spPr>
      </p:pic>
      <p:sp>
        <p:nvSpPr>
          <p:cNvPr id="12" name="箭头: 下 11">
            <a:extLst>
              <a:ext uri="{FF2B5EF4-FFF2-40B4-BE49-F238E27FC236}">
                <a16:creationId xmlns:a16="http://schemas.microsoft.com/office/drawing/2014/main" id="{65D85EDD-5F7C-BA10-5065-5ADD6A83FB2C}"/>
              </a:ext>
            </a:extLst>
          </p:cNvPr>
          <p:cNvSpPr/>
          <p:nvPr/>
        </p:nvSpPr>
        <p:spPr>
          <a:xfrm>
            <a:off x="2328615" y="2238370"/>
            <a:ext cx="234892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3F61996-D4C5-3B68-EBF1-7E407486F040}"/>
              </a:ext>
            </a:extLst>
          </p:cNvPr>
          <p:cNvSpPr txBox="1"/>
          <p:nvPr/>
        </p:nvSpPr>
        <p:spPr>
          <a:xfrm>
            <a:off x="964734" y="3707934"/>
            <a:ext cx="219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n.m</a:t>
            </a:r>
            <a:r>
              <a:rPr lang="en-US" altLang="zh-CN" dirty="0"/>
              <a:t>= |n|*|m|*cos@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60081-081B-5961-5F70-30784401F0AC}"/>
              </a:ext>
            </a:extLst>
          </p:cNvPr>
          <p:cNvSpPr txBox="1"/>
          <p:nvPr/>
        </p:nvSpPr>
        <p:spPr>
          <a:xfrm>
            <a:off x="962551" y="4152550"/>
            <a:ext cx="4416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|n|*|m| </a:t>
            </a:r>
            <a:r>
              <a:rPr lang="zh-CN" altLang="en-US" dirty="0"/>
              <a:t>向量的模 比如矢量</a:t>
            </a:r>
            <a:r>
              <a:rPr lang="en-US" altLang="zh-CN" dirty="0"/>
              <a:t>n</a:t>
            </a:r>
            <a:r>
              <a:rPr lang="zh-CN" altLang="en-US" dirty="0"/>
              <a:t>（</a:t>
            </a:r>
            <a:r>
              <a:rPr lang="en-US" altLang="zh-CN" dirty="0" err="1"/>
              <a:t>Xn,Yn,Zn</a:t>
            </a:r>
            <a:r>
              <a:rPr lang="zh-CN" altLang="en-US" dirty="0"/>
              <a:t>）</a:t>
            </a:r>
            <a:r>
              <a:rPr lang="en-US" altLang="zh-CN" dirty="0"/>
              <a:t>,</a:t>
            </a:r>
          </a:p>
          <a:p>
            <a:r>
              <a:rPr lang="zh-CN" altLang="en-US" dirty="0"/>
              <a:t>长度</a:t>
            </a:r>
            <a:r>
              <a:rPr lang="en-US" altLang="zh-CN" dirty="0"/>
              <a:t>|n| = </a:t>
            </a:r>
            <a:r>
              <a:rPr lang="zh-CN" altLang="en-US" dirty="0"/>
              <a:t>根号下</a:t>
            </a:r>
            <a:r>
              <a:rPr lang="en-US" altLang="zh-CN" dirty="0" err="1"/>
              <a:t>Xn</a:t>
            </a:r>
            <a:r>
              <a:rPr lang="zh-CN" altLang="en-US" dirty="0"/>
              <a:t>平方</a:t>
            </a:r>
            <a:r>
              <a:rPr lang="en-US" altLang="zh-CN" dirty="0"/>
              <a:t>+</a:t>
            </a:r>
            <a:r>
              <a:rPr lang="en-US" altLang="zh-CN" dirty="0" err="1"/>
              <a:t>Yn</a:t>
            </a:r>
            <a:r>
              <a:rPr lang="zh-CN" altLang="en-US" dirty="0"/>
              <a:t>平方</a:t>
            </a:r>
            <a:r>
              <a:rPr lang="en-US" altLang="zh-CN" dirty="0"/>
              <a:t>+Zn</a:t>
            </a:r>
            <a:r>
              <a:rPr lang="zh-CN" altLang="en-US" dirty="0"/>
              <a:t>平方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A78F7E3-D781-DCDE-FB5C-A6B16E416A8A}"/>
              </a:ext>
            </a:extLst>
          </p:cNvPr>
          <p:cNvSpPr txBox="1"/>
          <p:nvPr/>
        </p:nvSpPr>
        <p:spPr>
          <a:xfrm>
            <a:off x="476250" y="4874165"/>
            <a:ext cx="6840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要求：</a:t>
            </a:r>
            <a:r>
              <a:rPr lang="en-US" altLang="zh-CN" dirty="0"/>
              <a:t>n</a:t>
            </a:r>
            <a:r>
              <a:rPr lang="zh-CN" altLang="en-US" dirty="0"/>
              <a:t>和</a:t>
            </a:r>
            <a:r>
              <a:rPr lang="en-US" altLang="zh-CN" dirty="0"/>
              <a:t>m</a:t>
            </a:r>
            <a:r>
              <a:rPr lang="zh-CN" altLang="en-US" dirty="0"/>
              <a:t>长度必须满足为</a:t>
            </a:r>
            <a:r>
              <a:rPr lang="en-US" altLang="zh-CN" dirty="0"/>
              <a:t>1</a:t>
            </a:r>
            <a:r>
              <a:rPr lang="zh-CN" altLang="en-US" dirty="0"/>
              <a:t>，同时保持方向不变，称为归一化。</a:t>
            </a:r>
            <a:endParaRPr lang="en-US" altLang="zh-CN" dirty="0"/>
          </a:p>
          <a:p>
            <a:r>
              <a:rPr lang="zh-CN" altLang="en-US" dirty="0"/>
              <a:t>结论：</a:t>
            </a:r>
            <a:r>
              <a:rPr lang="en-US" altLang="zh-CN" dirty="0" err="1"/>
              <a:t>n.m</a:t>
            </a:r>
            <a:r>
              <a:rPr lang="en-US" altLang="zh-CN" dirty="0"/>
              <a:t>= 1*1*cos@ = cos@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467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055602" y="2485502"/>
            <a:ext cx="8061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谢谢观看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600054" y="3594485"/>
            <a:ext cx="4939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25000"/>
                    </a:srgbClr>
                  </a:outerShdw>
                </a:effectLst>
                <a:latin typeface="Aparajita" panose="020B0604020202020204" pitchFamily="34" charset="0"/>
                <a:ea typeface="微软雅黑" panose="020B0503020204020204" pitchFamily="34" charset="-122"/>
                <a:cs typeface="Aparajita" panose="020B0604020202020204" pitchFamily="34" charset="0"/>
              </a:rPr>
              <a:t>THANK YOU</a:t>
            </a:r>
            <a:endParaRPr lang="zh-CN" altLang="en-US" sz="4800" b="1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25000"/>
                  </a:srgbClr>
                </a:outerShdw>
              </a:effectLst>
              <a:latin typeface="Aparajita" panose="020B0604020202020204" pitchFamily="34" charset="0"/>
              <a:ea typeface="微软雅黑" panose="020B0503020204020204" pitchFamily="34" charset="-122"/>
              <a:cs typeface="Aparajita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404740"/>
            <a:ext cx="6930283" cy="69302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207</Words>
  <Application>Microsoft Office PowerPoint</Application>
  <PresentationFormat>宽屏</PresentationFormat>
  <Paragraphs>37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Adobe 黑体 Std R</vt:lpstr>
      <vt:lpstr>宋体</vt:lpstr>
      <vt:lpstr>微软雅黑</vt:lpstr>
      <vt:lpstr>Aparajita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JialeiZhai@163.com</cp:lastModifiedBy>
  <cp:revision>98</cp:revision>
  <dcterms:created xsi:type="dcterms:W3CDTF">2020-08-06T03:23:00Z</dcterms:created>
  <dcterms:modified xsi:type="dcterms:W3CDTF">2022-06-14T08:54:12Z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