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23" r:id="rId2"/>
    <p:sldId id="263" r:id="rId3"/>
    <p:sldId id="324" r:id="rId4"/>
    <p:sldId id="322" r:id="rId5"/>
    <p:sldId id="388" r:id="rId6"/>
    <p:sldId id="32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1">
          <p15:clr>
            <a:srgbClr val="A4A3A4"/>
          </p15:clr>
        </p15:guide>
        <p15:guide id="2" pos="38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leiZhai@163.com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44B"/>
    <a:srgbClr val="21273E"/>
    <a:srgbClr val="DADCE4"/>
    <a:srgbClr val="3A2E4F"/>
    <a:srgbClr val="528DA9"/>
    <a:srgbClr val="4A67D4"/>
    <a:srgbClr val="7483DE"/>
    <a:srgbClr val="7383E1"/>
    <a:srgbClr val="8DB6FF"/>
    <a:srgbClr val="AB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66" autoAdjust="0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>
        <p:guide orient="horz" pos="2221"/>
        <p:guide pos="3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EA053EFB-6033-4CE6-AA30-12A46473932B}" type="datetimeFigureOut">
              <a:rPr lang="zh-CN" altLang="en-US" smtClean="0"/>
              <a:t>2022/6/23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3CF659B7-856F-413B-B4A3-0AD6F5EDB98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 flipH="1"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6580" y="470718"/>
            <a:ext cx="3196131" cy="5562601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1219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96721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/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75414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ea typeface="Adobe 黑体 Std R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2022/6/23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0015" y="1451085"/>
            <a:ext cx="11332551" cy="3646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F68D6209-B3DA-41BE-87E3-CC78C5062099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2022/6/23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44341BB1-40C4-4700-B8C2-D06FA29C9A59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561945" y="1041338"/>
            <a:ext cx="2449031" cy="272823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99873" y="3104038"/>
            <a:ext cx="2449031" cy="33587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99873" y="1036736"/>
            <a:ext cx="2449031" cy="19644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561945" y="3881535"/>
            <a:ext cx="2449031" cy="25812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48163" y="6382170"/>
            <a:ext cx="547804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ECB62A96-75BD-4D1B-A9DE-49026C62D5F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389" y="365781"/>
            <a:ext cx="10515224" cy="1324636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389" y="1825891"/>
            <a:ext cx="10515224" cy="4351729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  <a:lvl2pPr>
              <a:defRPr>
                <a:ea typeface="Adobe 黑体 Std R" panose="020B0400000000000000" pitchFamily="34" charset="-122"/>
              </a:defRPr>
            </a:lvl2pPr>
            <a:lvl3pPr>
              <a:defRPr>
                <a:ea typeface="Adobe 黑体 Std R" panose="020B0400000000000000" pitchFamily="34" charset="-122"/>
              </a:defRPr>
            </a:lvl3pPr>
            <a:lvl4pPr>
              <a:defRPr>
                <a:ea typeface="Adobe 黑体 Std R" panose="020B0400000000000000" pitchFamily="34" charset="-122"/>
              </a:defRPr>
            </a:lvl4pPr>
            <a:lvl5pPr>
              <a:defRPr>
                <a:ea typeface="Adobe 黑体 Std R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390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6CE9CDA6-EBF6-406F-B3E0-C54727C5BA5C}" type="datetimeFigureOut">
              <a:rPr lang="zh-CN" altLang="en-US" smtClean="0"/>
              <a:t>2022/6/23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413" y="6356748"/>
            <a:ext cx="4115176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1167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1EEBC43A-32FB-4EEB-A6E0-814D95442B8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682" y="1156519"/>
            <a:ext cx="9199044" cy="514663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30141" y="1410612"/>
            <a:ext cx="5801591" cy="3627203"/>
          </a:xfrm>
          <a:custGeom>
            <a:avLst/>
            <a:gdLst>
              <a:gd name="connsiteX0" fmla="*/ 0 w 5778698"/>
              <a:gd name="connsiteY0" fmla="*/ 0 h 3627202"/>
              <a:gd name="connsiteX1" fmla="*/ 5778698 w 5778698"/>
              <a:gd name="connsiteY1" fmla="*/ 0 h 3627202"/>
              <a:gd name="connsiteX2" fmla="*/ 5778698 w 5778698"/>
              <a:gd name="connsiteY2" fmla="*/ 3627202 h 3627202"/>
              <a:gd name="connsiteX3" fmla="*/ 0 w 5778698"/>
              <a:gd name="connsiteY3" fmla="*/ 3627202 h 36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698" h="3627202">
                <a:moveTo>
                  <a:pt x="0" y="0"/>
                </a:moveTo>
                <a:lnTo>
                  <a:pt x="5778698" y="0"/>
                </a:lnTo>
                <a:lnTo>
                  <a:pt x="5778698" y="3627202"/>
                </a:lnTo>
                <a:lnTo>
                  <a:pt x="0" y="3627202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7724" y="1747613"/>
            <a:ext cx="8856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+mn-ea"/>
                <a:cs typeface="Aparajita" panose="020B0604020202020204" pitchFamily="34" charset="0"/>
              </a:rPr>
              <a:t>2022 WebGL</a:t>
            </a:r>
            <a:r>
              <a:rPr lang="zh-CN" altLang="en-US" sz="7200" dirty="0">
                <a:latin typeface="+mn-ea"/>
                <a:cs typeface="Aparajita" panose="020B0604020202020204" pitchFamily="34" charset="0"/>
              </a:rPr>
              <a:t>中级课程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2854"/>
            <a:ext cx="2095531" cy="267514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985207" y="3061411"/>
            <a:ext cx="1882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 dirty="0">
                <a:latin typeface="+mn-ea"/>
              </a:rPr>
              <a:t>点光源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188616" y="4831757"/>
            <a:ext cx="2390398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讲解人：冰老师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讲解时间：</a:t>
            </a:r>
            <a:r>
              <a:rPr lang="en-US" altLang="zh-CN" dirty="0"/>
              <a:t>2022.06.22</a:t>
            </a: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44399" flipV="1">
            <a:off x="-175852" y="-152570"/>
            <a:ext cx="6930283" cy="738947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07897" y="1235342"/>
            <a:ext cx="1982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造字工房力黑（非商用）常规体" pitchFamily="50" charset="-122"/>
                <a:cs typeface="Aparajita" panose="020B0604020202020204" pitchFamily="34" charset="0"/>
              </a:rPr>
              <a:t>CONTENTS</a:t>
            </a:r>
            <a:endParaRPr lang="zh-CN" altLang="en-US" sz="2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parajita" panose="020B0604020202020204" pitchFamily="34" charset="0"/>
              <a:ea typeface="造字工房力黑（非商用）常规体" pitchFamily="50" charset="-122"/>
              <a:cs typeface="Aparajita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9079" y="1723504"/>
            <a:ext cx="1256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目录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7355538" y="2812169"/>
            <a:ext cx="3308851" cy="528685"/>
            <a:chOff x="7160548" y="2534162"/>
            <a:chExt cx="3308851" cy="528685"/>
          </a:xfrm>
        </p:grpSpPr>
        <p:sp>
          <p:nvSpPr>
            <p:cNvPr id="11" name="文本框 10"/>
            <p:cNvSpPr txBox="1"/>
            <p:nvPr/>
          </p:nvSpPr>
          <p:spPr>
            <a:xfrm>
              <a:off x="7843210" y="2688777"/>
              <a:ext cx="127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前言</a:t>
              </a: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2620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01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37582" y="3571477"/>
            <a:ext cx="3308851" cy="528685"/>
            <a:chOff x="7160548" y="2534162"/>
            <a:chExt cx="3308851" cy="528685"/>
          </a:xfrm>
        </p:grpSpPr>
        <p:sp>
          <p:nvSpPr>
            <p:cNvPr id="54" name="文本框 53"/>
            <p:cNvSpPr txBox="1"/>
            <p:nvPr/>
          </p:nvSpPr>
          <p:spPr>
            <a:xfrm>
              <a:off x="8514376" y="2688777"/>
              <a:ext cx="1273159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理论基础</a:t>
              </a: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9879757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02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>
            <a:off x="2204854" y="2894217"/>
            <a:ext cx="1748168" cy="1505737"/>
          </a:xfrm>
          <a:prstGeom prst="rect">
            <a:avLst/>
          </a:prstGeom>
          <a:gradFill>
            <a:gsLst>
              <a:gs pos="0">
                <a:srgbClr val="2C344B">
                  <a:alpha val="0"/>
                </a:srgbClr>
              </a:gs>
              <a:gs pos="86000">
                <a:srgbClr val="2127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BUSINESS PLAN</a:t>
            </a:r>
            <a:endParaRPr lang="zh-CN" altLang="en-US" sz="3200" dirty="0"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4973269" y="1609541"/>
            <a:ext cx="7218731" cy="69134"/>
            <a:chOff x="4973269" y="1609541"/>
            <a:chExt cx="7218731" cy="69134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4973269" y="1644108"/>
              <a:ext cx="7218731" cy="0"/>
            </a:xfrm>
            <a:prstGeom prst="line">
              <a:avLst/>
            </a:prstGeom>
            <a:ln w="12700">
              <a:solidFill>
                <a:srgbClr val="2127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矩形 95"/>
            <p:cNvSpPr/>
            <p:nvPr/>
          </p:nvSpPr>
          <p:spPr>
            <a:xfrm>
              <a:off x="4978265" y="1609541"/>
              <a:ext cx="932856" cy="69134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355922" y="4300457"/>
            <a:ext cx="3308851" cy="577580"/>
            <a:chOff x="7160548" y="2485267"/>
            <a:chExt cx="3308851" cy="577580"/>
          </a:xfrm>
        </p:grpSpPr>
        <p:sp>
          <p:nvSpPr>
            <p:cNvPr id="3" name="文本框 2"/>
            <p:cNvSpPr txBox="1"/>
            <p:nvPr/>
          </p:nvSpPr>
          <p:spPr>
            <a:xfrm>
              <a:off x="8514368" y="2688467"/>
              <a:ext cx="194691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课程目录介绍</a:t>
              </a: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342297" y="2485267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03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基础理论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923330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l"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点光源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0EA5D185-F9AD-01CF-224C-94D11EA30F6B}"/>
              </a:ext>
            </a:extLst>
          </p:cNvPr>
          <p:cNvSpPr/>
          <p:nvPr/>
        </p:nvSpPr>
        <p:spPr>
          <a:xfrm>
            <a:off x="1525618" y="4110605"/>
            <a:ext cx="134224" cy="1258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58482284-6549-E2AE-39EA-03678B888376}"/>
              </a:ext>
            </a:extLst>
          </p:cNvPr>
          <p:cNvSpPr/>
          <p:nvPr/>
        </p:nvSpPr>
        <p:spPr>
          <a:xfrm>
            <a:off x="2994870" y="4133227"/>
            <a:ext cx="134224" cy="1258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FD83D8B-6F78-5716-984F-EB880267C407}"/>
              </a:ext>
            </a:extLst>
          </p:cNvPr>
          <p:cNvGrpSpPr/>
          <p:nvPr/>
        </p:nvGrpSpPr>
        <p:grpSpPr>
          <a:xfrm>
            <a:off x="1231733" y="1702581"/>
            <a:ext cx="3123684" cy="4311490"/>
            <a:chOff x="1231733" y="1702581"/>
            <a:chExt cx="3123684" cy="4311490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6838F3DE-653A-DA80-45B6-7AB576719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31733" y="1702581"/>
              <a:ext cx="2814671" cy="4311490"/>
            </a:xfrm>
            <a:prstGeom prst="rect">
              <a:avLst/>
            </a:prstGeom>
          </p:spPr>
        </p:pic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835EFF9A-2E79-3CE9-55C0-48BCCD961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59842" y="1918233"/>
              <a:ext cx="2695575" cy="2000250"/>
            </a:xfrm>
            <a:prstGeom prst="rect">
              <a:avLst/>
            </a:prstGeom>
          </p:spPr>
        </p:pic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62BB9F57-EDC7-4428-E376-195AB32A8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41781" y="3562731"/>
              <a:ext cx="476250" cy="1266825"/>
            </a:xfrm>
            <a:prstGeom prst="rect">
              <a:avLst/>
            </a:prstGeom>
          </p:spPr>
        </p:pic>
      </p:grpSp>
      <p:pic>
        <p:nvPicPr>
          <p:cNvPr id="26" name="图片 25">
            <a:extLst>
              <a:ext uri="{FF2B5EF4-FFF2-40B4-BE49-F238E27FC236}">
                <a16:creationId xmlns:a16="http://schemas.microsoft.com/office/drawing/2014/main" id="{90EC267A-240E-878A-A02A-8B2F4D6944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6081" y="1980819"/>
            <a:ext cx="723900" cy="1314450"/>
          </a:xfrm>
          <a:prstGeom prst="rect">
            <a:avLst/>
          </a:prstGeom>
        </p:spPr>
      </p:pic>
      <p:sp>
        <p:nvSpPr>
          <p:cNvPr id="33" name="椭圆 32">
            <a:extLst>
              <a:ext uri="{FF2B5EF4-FFF2-40B4-BE49-F238E27FC236}">
                <a16:creationId xmlns:a16="http://schemas.microsoft.com/office/drawing/2014/main" id="{939B30FE-4C32-4CCB-463C-593245643877}"/>
              </a:ext>
            </a:extLst>
          </p:cNvPr>
          <p:cNvSpPr/>
          <p:nvPr/>
        </p:nvSpPr>
        <p:spPr>
          <a:xfrm>
            <a:off x="1486305" y="4072017"/>
            <a:ext cx="212850" cy="2013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2CB2F716-37DA-FD11-FAE5-E4077E8D8777}"/>
              </a:ext>
            </a:extLst>
          </p:cNvPr>
          <p:cNvSpPr/>
          <p:nvPr/>
        </p:nvSpPr>
        <p:spPr>
          <a:xfrm>
            <a:off x="2929922" y="4085277"/>
            <a:ext cx="212850" cy="2013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CCB01ED4-47B1-D9E3-FBCD-1E08928FF6B8}"/>
              </a:ext>
            </a:extLst>
          </p:cNvPr>
          <p:cNvCxnSpPr>
            <a:cxnSpLocks/>
          </p:cNvCxnSpPr>
          <p:nvPr/>
        </p:nvCxnSpPr>
        <p:spPr>
          <a:xfrm flipH="1">
            <a:off x="1592730" y="2747395"/>
            <a:ext cx="1964473" cy="141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040BD77-1E36-BBDF-BDFE-B76B674E0A14}"/>
              </a:ext>
            </a:extLst>
          </p:cNvPr>
          <p:cNvCxnSpPr>
            <a:cxnSpLocks/>
            <a:endCxn id="34" idx="7"/>
          </p:cNvCxnSpPr>
          <p:nvPr/>
        </p:nvCxnSpPr>
        <p:spPr>
          <a:xfrm flipH="1">
            <a:off x="3111601" y="2747395"/>
            <a:ext cx="445602" cy="1367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8" name="图片 37">
            <a:extLst>
              <a:ext uri="{FF2B5EF4-FFF2-40B4-BE49-F238E27FC236}">
                <a16:creationId xmlns:a16="http://schemas.microsoft.com/office/drawing/2014/main" id="{6DAB3554-B5D9-D740-9D59-49DAC8D75C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9544" y="1292859"/>
            <a:ext cx="4076700" cy="342900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98C48C60-6831-8A2E-2C6D-3BD4FB8388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4287" y="1330960"/>
            <a:ext cx="2419350" cy="304800"/>
          </a:xfrm>
          <a:prstGeom prst="rect">
            <a:avLst/>
          </a:prstGeom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BE201456-A1E6-33D7-2188-474EB7B01769}"/>
              </a:ext>
            </a:extLst>
          </p:cNvPr>
          <p:cNvSpPr/>
          <p:nvPr/>
        </p:nvSpPr>
        <p:spPr>
          <a:xfrm>
            <a:off x="3350194" y="1330958"/>
            <a:ext cx="955913" cy="3048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56468E23-2B1A-C1B5-1D13-DDCB03DBBEC1}"/>
              </a:ext>
            </a:extLst>
          </p:cNvPr>
          <p:cNvCxnSpPr/>
          <p:nvPr/>
        </p:nvCxnSpPr>
        <p:spPr>
          <a:xfrm flipH="1">
            <a:off x="2639068" y="1702581"/>
            <a:ext cx="1052088" cy="15926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C0C2B266-4CBC-C5F4-F303-A89808EC49F1}"/>
              </a:ext>
            </a:extLst>
          </p:cNvPr>
          <p:cNvSpPr txBox="1"/>
          <p:nvPr/>
        </p:nvSpPr>
        <p:spPr>
          <a:xfrm>
            <a:off x="5273637" y="2424418"/>
            <a:ext cx="4479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向量</a:t>
            </a:r>
            <a:r>
              <a:rPr lang="en-US" altLang="zh-CN" dirty="0"/>
              <a:t>ab = </a:t>
            </a:r>
            <a:r>
              <a:rPr lang="zh-CN" altLang="en-US" dirty="0"/>
              <a:t>向量</a:t>
            </a:r>
            <a:r>
              <a:rPr lang="en-US" altLang="zh-CN" dirty="0"/>
              <a:t>a – </a:t>
            </a:r>
            <a:r>
              <a:rPr lang="zh-CN" altLang="en-US" dirty="0"/>
              <a:t>向量</a:t>
            </a:r>
            <a:r>
              <a:rPr lang="en-US" altLang="zh-CN" dirty="0"/>
              <a:t>b</a:t>
            </a:r>
          </a:p>
          <a:p>
            <a:r>
              <a:rPr lang="zh-CN" altLang="en-US" dirty="0"/>
              <a:t>入射光线向量 </a:t>
            </a:r>
            <a:r>
              <a:rPr lang="en-US" altLang="zh-CN" dirty="0"/>
              <a:t>= </a:t>
            </a:r>
            <a:r>
              <a:rPr lang="zh-CN" altLang="en-US" dirty="0"/>
              <a:t>顶点坐标</a:t>
            </a:r>
            <a:r>
              <a:rPr lang="en-US" altLang="zh-CN" dirty="0"/>
              <a:t>-</a:t>
            </a:r>
            <a:r>
              <a:rPr lang="zh-CN" altLang="en-US" dirty="0"/>
              <a:t>点光源坐标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1231106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l"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求入射角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0304E11-9A52-6C53-F485-90532668F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96" y="1895470"/>
            <a:ext cx="4076700" cy="3429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44EF9B7-14F0-63FA-265E-AB15EAAEB0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50" y="2479472"/>
            <a:ext cx="5619750" cy="4191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8C48C60-6831-8A2E-2C6D-3BD4FB8388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8696" y="1933570"/>
            <a:ext cx="2419350" cy="304800"/>
          </a:xfrm>
          <a:prstGeom prst="rect">
            <a:avLst/>
          </a:prstGeom>
        </p:spPr>
      </p:pic>
      <p:sp>
        <p:nvSpPr>
          <p:cNvPr id="12" name="箭头: 下 11">
            <a:extLst>
              <a:ext uri="{FF2B5EF4-FFF2-40B4-BE49-F238E27FC236}">
                <a16:creationId xmlns:a16="http://schemas.microsoft.com/office/drawing/2014/main" id="{65D85EDD-5F7C-BA10-5065-5ADD6A83FB2C}"/>
              </a:ext>
            </a:extLst>
          </p:cNvPr>
          <p:cNvSpPr/>
          <p:nvPr/>
        </p:nvSpPr>
        <p:spPr>
          <a:xfrm>
            <a:off x="2328615" y="2238370"/>
            <a:ext cx="234892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3F61996-D4C5-3B68-EBF1-7E407486F040}"/>
              </a:ext>
            </a:extLst>
          </p:cNvPr>
          <p:cNvSpPr txBox="1"/>
          <p:nvPr/>
        </p:nvSpPr>
        <p:spPr>
          <a:xfrm>
            <a:off x="964734" y="3707934"/>
            <a:ext cx="219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n.m</a:t>
            </a:r>
            <a:r>
              <a:rPr lang="en-US" altLang="zh-CN" dirty="0"/>
              <a:t>= |n|*|m|*cos@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60081-081B-5961-5F70-30784401F0AC}"/>
              </a:ext>
            </a:extLst>
          </p:cNvPr>
          <p:cNvSpPr txBox="1"/>
          <p:nvPr/>
        </p:nvSpPr>
        <p:spPr>
          <a:xfrm>
            <a:off x="962551" y="4152550"/>
            <a:ext cx="441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|n|*|m| </a:t>
            </a:r>
            <a:r>
              <a:rPr lang="zh-CN" altLang="en-US" dirty="0"/>
              <a:t>向量的模 比如矢量</a:t>
            </a:r>
            <a:r>
              <a:rPr lang="en-US" altLang="zh-CN" dirty="0"/>
              <a:t>n</a:t>
            </a:r>
            <a:r>
              <a:rPr lang="zh-CN" altLang="en-US" dirty="0"/>
              <a:t>（</a:t>
            </a:r>
            <a:r>
              <a:rPr lang="en-US" altLang="zh-CN" dirty="0" err="1"/>
              <a:t>Xn,Yn,Zn</a:t>
            </a:r>
            <a:r>
              <a:rPr lang="zh-CN" altLang="en-US" dirty="0"/>
              <a:t>）</a:t>
            </a:r>
            <a:r>
              <a:rPr lang="en-US" altLang="zh-CN" dirty="0"/>
              <a:t>,</a:t>
            </a:r>
          </a:p>
          <a:p>
            <a:r>
              <a:rPr lang="zh-CN" altLang="en-US" dirty="0"/>
              <a:t>长度</a:t>
            </a:r>
            <a:r>
              <a:rPr lang="en-US" altLang="zh-CN" dirty="0"/>
              <a:t>|n| = </a:t>
            </a:r>
            <a:r>
              <a:rPr lang="zh-CN" altLang="en-US" dirty="0"/>
              <a:t>根号下</a:t>
            </a:r>
            <a:r>
              <a:rPr lang="en-US" altLang="zh-CN" dirty="0" err="1"/>
              <a:t>Xn</a:t>
            </a:r>
            <a:r>
              <a:rPr lang="zh-CN" altLang="en-US" dirty="0"/>
              <a:t>平方</a:t>
            </a:r>
            <a:r>
              <a:rPr lang="en-US" altLang="zh-CN" dirty="0"/>
              <a:t>+</a:t>
            </a:r>
            <a:r>
              <a:rPr lang="en-US" altLang="zh-CN" dirty="0" err="1"/>
              <a:t>Yn</a:t>
            </a:r>
            <a:r>
              <a:rPr lang="zh-CN" altLang="en-US" dirty="0"/>
              <a:t>平方</a:t>
            </a:r>
            <a:r>
              <a:rPr lang="en-US" altLang="zh-CN" dirty="0"/>
              <a:t>+Zn</a:t>
            </a:r>
            <a:r>
              <a:rPr lang="zh-CN" altLang="en-US" dirty="0"/>
              <a:t>平方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A78F7E3-D781-DCDE-FB5C-A6B16E416A8A}"/>
              </a:ext>
            </a:extLst>
          </p:cNvPr>
          <p:cNvSpPr txBox="1"/>
          <p:nvPr/>
        </p:nvSpPr>
        <p:spPr>
          <a:xfrm>
            <a:off x="476250" y="4874165"/>
            <a:ext cx="6840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要求：</a:t>
            </a:r>
            <a:r>
              <a:rPr lang="en-US" altLang="zh-CN" dirty="0"/>
              <a:t>n</a:t>
            </a:r>
            <a:r>
              <a:rPr lang="zh-CN" altLang="en-US" dirty="0"/>
              <a:t>和</a:t>
            </a:r>
            <a:r>
              <a:rPr lang="en-US" altLang="zh-CN" dirty="0"/>
              <a:t>m</a:t>
            </a:r>
            <a:r>
              <a:rPr lang="zh-CN" altLang="en-US" dirty="0"/>
              <a:t>长度必须满足为</a:t>
            </a:r>
            <a:r>
              <a:rPr lang="en-US" altLang="zh-CN" dirty="0"/>
              <a:t>1</a:t>
            </a:r>
            <a:r>
              <a:rPr lang="zh-CN" altLang="en-US" dirty="0"/>
              <a:t>，同时保持方向不变，称为归一化。</a:t>
            </a:r>
            <a:endParaRPr lang="en-US" altLang="zh-CN" dirty="0"/>
          </a:p>
          <a:p>
            <a:r>
              <a:rPr lang="zh-CN" altLang="en-US" dirty="0"/>
              <a:t>结论：</a:t>
            </a:r>
            <a:r>
              <a:rPr lang="en-US" altLang="zh-CN" dirty="0" err="1"/>
              <a:t>n.m</a:t>
            </a:r>
            <a:r>
              <a:rPr lang="en-US" altLang="zh-CN" dirty="0"/>
              <a:t>= 1*1*cos@ = cos@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467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055602" y="2485502"/>
            <a:ext cx="8061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谢谢观看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600054" y="3594485"/>
            <a:ext cx="493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Aparajita" panose="020B0604020202020204" pitchFamily="34" charset="0"/>
                <a:ea typeface="微软雅黑" panose="020B0503020204020204" pitchFamily="34" charset="-122"/>
                <a:cs typeface="Aparajita" panose="020B0604020202020204" pitchFamily="34" charset="0"/>
              </a:rPr>
              <a:t>THANK YOU</a:t>
            </a:r>
            <a:endParaRPr lang="zh-CN" altLang="en-US" sz="4800" b="1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Aparajita" panose="020B0604020202020204" pitchFamily="34" charset="0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132</Words>
  <Application>Microsoft Office PowerPoint</Application>
  <PresentationFormat>宽屏</PresentationFormat>
  <Paragraphs>27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Adobe 黑体 Std R</vt:lpstr>
      <vt:lpstr>宋体</vt:lpstr>
      <vt:lpstr>微软雅黑</vt:lpstr>
      <vt:lpstr>Aparajita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JialeiZhai@163.com</cp:lastModifiedBy>
  <cp:revision>100</cp:revision>
  <dcterms:created xsi:type="dcterms:W3CDTF">2020-08-06T03:23:00Z</dcterms:created>
  <dcterms:modified xsi:type="dcterms:W3CDTF">2022-06-24T00:48:54Z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