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23" r:id="rId3"/>
    <p:sldId id="263" r:id="rId4"/>
    <p:sldId id="264" r:id="rId5"/>
    <p:sldId id="270" r:id="rId6"/>
    <p:sldId id="324" r:id="rId8"/>
    <p:sldId id="322" r:id="rId9"/>
    <p:sldId id="271" r:id="rId10"/>
    <p:sldId id="273" r:id="rId11"/>
    <p:sldId id="379" r:id="rId12"/>
    <p:sldId id="325" r:id="rId13"/>
    <p:sldId id="326" r:id="rId14"/>
    <p:sldId id="327" r:id="rId15"/>
    <p:sldId id="32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leiZhai@163.com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2C344B"/>
    <a:srgbClr val="21273E"/>
    <a:srgbClr val="DADCE4"/>
    <a:srgbClr val="3A2E4F"/>
    <a:srgbClr val="528DA9"/>
    <a:srgbClr val="4A67D4"/>
    <a:srgbClr val="7483DE"/>
    <a:srgbClr val="7383E1"/>
    <a:srgbClr val="8DB6FF"/>
    <a:srgbClr val="ABC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>
      <p:cViewPr varScale="1">
        <p:scale>
          <a:sx n="110" d="100"/>
          <a:sy n="110" d="100"/>
        </p:scale>
        <p:origin x="5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Adobe 黑体 Std R" panose="020B0400000000000000" pitchFamily="34" charset="-122"/>
              </a:defRPr>
            </a:lvl1pPr>
          </a:lstStyle>
          <a:p>
            <a:fld id="{EA053EFB-6033-4CE6-AA30-12A46473932B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Adobe 黑体 Std R" panose="020B0400000000000000" pitchFamily="34" charset="-122"/>
              </a:defRPr>
            </a:lvl1pPr>
          </a:lstStyle>
          <a:p>
            <a:fld id="{3CF659B7-856F-413B-B4A3-0AD6F5EDB980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144001" y="178669"/>
            <a:ext cx="1002244" cy="1068651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10630526" y="514214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C344B"/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LOGO</a:t>
            </a:r>
            <a:endParaRPr lang="zh-CN" altLang="en-US" sz="2800" dirty="0">
              <a:solidFill>
                <a:srgbClr val="2C344B"/>
              </a:solidFill>
              <a:effectLst>
                <a:outerShdw blurRad="25400" dist="25400" dir="2700000" algn="tl" rotWithShape="0">
                  <a:prstClr val="black">
                    <a:alpha val="20000"/>
                  </a:prstClr>
                </a:outerShdw>
              </a:effectLst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 flipH="1">
            <a:off x="2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580" y="470718"/>
            <a:ext cx="3196131" cy="5562601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712193" y="1448744"/>
            <a:ext cx="2040132" cy="3606549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381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967213" y="1448744"/>
            <a:ext cx="2040132" cy="3606549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75414" y="1448744"/>
            <a:ext cx="2040132" cy="3606549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381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ea typeface="Adobe 黑体 Std R" panose="020B0400000000000000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ea typeface="Adobe 黑体 Std R" panose="020B0400000000000000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0015" y="1451085"/>
            <a:ext cx="11332551" cy="364648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144001" y="178669"/>
            <a:ext cx="1002244" cy="1068651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/>
        </p:nvSpPr>
        <p:spPr>
          <a:xfrm>
            <a:off x="10630526" y="514214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C344B"/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LOGO</a:t>
            </a:r>
            <a:endParaRPr lang="zh-CN" altLang="en-US" sz="2800" dirty="0">
              <a:solidFill>
                <a:srgbClr val="2C344B"/>
              </a:solidFill>
              <a:effectLst>
                <a:outerShdw blurRad="25400" dist="25400" dir="2700000" algn="tl" rotWithShape="0">
                  <a:prstClr val="black">
                    <a:alpha val="20000"/>
                  </a:prstClr>
                </a:outerShdw>
              </a:effectLst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F68D6209-B3DA-41BE-87E3-CC78C506209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44341BB1-40C4-4700-B8C2-D06FA29C9A5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561945" y="1041338"/>
            <a:ext cx="2449031" cy="272823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099873" y="3104038"/>
            <a:ext cx="2449031" cy="335875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99873" y="1036736"/>
            <a:ext cx="2449031" cy="196440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561945" y="3881535"/>
            <a:ext cx="2449031" cy="258125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144001" y="178669"/>
            <a:ext cx="1002244" cy="1068651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0630526" y="514214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C344B"/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LOGO</a:t>
            </a:r>
            <a:endParaRPr lang="zh-CN" altLang="en-US" sz="2800" dirty="0">
              <a:solidFill>
                <a:srgbClr val="2C344B"/>
              </a:solidFill>
              <a:effectLst>
                <a:outerShdw blurRad="25400" dist="25400" dir="2700000" algn="tl" rotWithShape="0">
                  <a:prstClr val="black">
                    <a:alpha val="20000"/>
                  </a:prstClr>
                </a:outerShdw>
              </a:effectLst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7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7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48163" y="6382170"/>
            <a:ext cx="547804" cy="365127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ECB62A96-75BD-4D1B-A9DE-49026C62D5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  <a:lvl2pPr>
              <a:defRPr>
                <a:ea typeface="Adobe 黑体 Std R" panose="020B0400000000000000" pitchFamily="34" charset="-122"/>
              </a:defRPr>
            </a:lvl2pPr>
            <a:lvl3pPr>
              <a:defRPr>
                <a:ea typeface="Adobe 黑体 Std R" panose="020B0400000000000000" pitchFamily="34" charset="-122"/>
              </a:defRPr>
            </a:lvl3pPr>
            <a:lvl4pPr>
              <a:defRPr>
                <a:ea typeface="Adobe 黑体 Std R" panose="020B0400000000000000" pitchFamily="34" charset="-122"/>
              </a:defRPr>
            </a:lvl4pPr>
            <a:lvl5pPr>
              <a:defRPr>
                <a:ea typeface="Adobe 黑体 Std R" panose="020B0400000000000000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390" y="6356748"/>
            <a:ext cx="2742447" cy="36427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6CE9CDA6-EBF6-406F-B3E0-C54727C5BA5C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413" y="6356748"/>
            <a:ext cx="4115176" cy="36427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167" y="6356748"/>
            <a:ext cx="2742447" cy="36427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1EEBC43A-32FB-4EEB-A6E0-814D95442B8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2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2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1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237724" y="1747613"/>
            <a:ext cx="8856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latin typeface="+mn-ea"/>
                <a:cs typeface="Aparajita" panose="020B0604020202020204" pitchFamily="34" charset="0"/>
              </a:rPr>
              <a:t>2022 WebGL</a:t>
            </a:r>
            <a:r>
              <a:rPr lang="zh-CN" altLang="en-US" sz="7200" dirty="0">
                <a:latin typeface="+mn-ea"/>
                <a:cs typeface="Aparajita" panose="020B0604020202020204" pitchFamily="34" charset="0"/>
              </a:rPr>
              <a:t>中级课程</a:t>
            </a:r>
            <a:endParaRPr lang="zh-CN" altLang="en-US" sz="7200" dirty="0">
              <a:latin typeface="+mn-ea"/>
              <a:cs typeface="Aparajita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772" flipV="1">
            <a:off x="-2318053" y="-2781509"/>
            <a:ext cx="6930283" cy="693028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5912" flipV="1">
            <a:off x="7864806" y="2404740"/>
            <a:ext cx="6930283" cy="693028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2854"/>
            <a:ext cx="2095531" cy="267514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637140" y="3120408"/>
            <a:ext cx="523494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latin typeface="+mn-ea"/>
              </a:rPr>
              <a:t>多重纹理介绍与应用</a:t>
            </a:r>
            <a:endParaRPr lang="en-US" altLang="zh-CN" sz="4400" b="1" dirty="0">
              <a:latin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05481" y="4831757"/>
            <a:ext cx="236601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讲解人：冰老师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讲解时间：</a:t>
            </a:r>
            <a:r>
              <a:rPr lang="en-US" altLang="zh-CN" dirty="0"/>
              <a:t>2022.04.02</a:t>
            </a:r>
            <a:endParaRPr lang="en-US" altLang="zh-CN" dirty="0"/>
          </a:p>
        </p:txBody>
      </p:sp>
    </p:spTree>
  </p:cSld>
  <p:clrMapOvr>
    <a:masterClrMapping/>
  </p:clrMapOvr>
  <p:transition/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文本框 1"/>
          <p:cNvSpPr txBox="1"/>
          <p:nvPr>
            <p:custDataLst>
              <p:tags r:id="rId1"/>
            </p:custDataLst>
          </p:nvPr>
        </p:nvSpPr>
        <p:spPr>
          <a:xfrm>
            <a:off x="1097509" y="429276"/>
            <a:ext cx="1766509" cy="4656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纹理核心</a:t>
            </a:r>
            <a:r>
              <a:rPr lang="en-US" altLang="zh-CN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API</a:t>
            </a:r>
            <a:endParaRPr lang="zh-CN" altLang="en-US" sz="2400" b="1" dirty="0">
              <a:solidFill>
                <a:srgbClr val="21273E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6240" y="1072713"/>
            <a:ext cx="11399520" cy="463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800" b="0" dirty="0" err="1">
                <a:effectLst/>
                <a:latin typeface="Consolas" panose="020B0609020204030204" pitchFamily="49" charset="0"/>
              </a:rPr>
              <a:t>webgl.texParameteri</a:t>
            </a:r>
            <a:r>
              <a:rPr lang="en-US" altLang="zh-CN" sz="1800" b="0" dirty="0">
                <a:effectLst/>
                <a:latin typeface="Consolas" panose="020B0609020204030204" pitchFamily="49" charset="0"/>
              </a:rPr>
              <a:t>(webgl.TEXTURE_2D, </a:t>
            </a:r>
            <a:r>
              <a:rPr lang="en-US" altLang="zh-CN" sz="1800" b="0" dirty="0" err="1">
                <a:effectLst/>
                <a:latin typeface="Consolas" panose="020B0609020204030204" pitchFamily="49" charset="0"/>
              </a:rPr>
              <a:t>webgl.TEXTURE_MAG_FILTER</a:t>
            </a:r>
            <a:r>
              <a:rPr lang="en-US" altLang="zh-CN" sz="1800" b="0" dirty="0"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800" b="0" dirty="0" err="1">
                <a:effectLst/>
                <a:latin typeface="Consolas" panose="020B0609020204030204" pitchFamily="49" charset="0"/>
              </a:rPr>
              <a:t>webgl.LINEAR</a:t>
            </a:r>
            <a:r>
              <a:rPr lang="en-US" altLang="zh-CN" sz="1800" b="0" dirty="0">
                <a:effectLst/>
                <a:latin typeface="Consolas" panose="020B0609020204030204" pitchFamily="49" charset="0"/>
              </a:rPr>
              <a:t>);</a:t>
            </a:r>
            <a:endParaRPr lang="en-US" altLang="zh-CN" sz="1800" b="0" dirty="0">
              <a:effectLst/>
              <a:latin typeface="Consolas" panose="020B0609020204030204" pitchFamily="49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7" y="1613982"/>
            <a:ext cx="6020073" cy="242511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576456" y="6435402"/>
            <a:ext cx="4075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https://zhuanlan.zhihu.com/p/52590272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998" y="2190430"/>
            <a:ext cx="4565740" cy="19577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998" y="4325982"/>
            <a:ext cx="4565740" cy="193162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" y="4148185"/>
            <a:ext cx="2509350" cy="248679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0870" y="4148185"/>
            <a:ext cx="2509350" cy="2486794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文本框 1"/>
          <p:cNvSpPr txBox="1"/>
          <p:nvPr>
            <p:custDataLst>
              <p:tags r:id="rId1"/>
            </p:custDataLst>
          </p:nvPr>
        </p:nvSpPr>
        <p:spPr>
          <a:xfrm>
            <a:off x="1097509" y="429276"/>
            <a:ext cx="1766509" cy="4656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纹理核心</a:t>
            </a:r>
            <a:r>
              <a:rPr lang="en-US" altLang="zh-CN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API</a:t>
            </a:r>
            <a:endParaRPr lang="zh-CN" altLang="en-US" sz="2400" b="1" dirty="0">
              <a:solidFill>
                <a:srgbClr val="21273E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1148" y="1293590"/>
            <a:ext cx="10796452" cy="463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800" b="0" dirty="0" err="1">
                <a:effectLst/>
                <a:latin typeface="Consolas" panose="020B0609020204030204" pitchFamily="49" charset="0"/>
              </a:rPr>
              <a:t>webgl.texParameteri</a:t>
            </a:r>
            <a:r>
              <a:rPr lang="en-US" altLang="zh-CN" sz="1800" b="0" dirty="0">
                <a:effectLst/>
                <a:latin typeface="Consolas" panose="020B0609020204030204" pitchFamily="49" charset="0"/>
              </a:rPr>
              <a:t>(webgl.TEXTURE_2D, </a:t>
            </a:r>
            <a:r>
              <a:rPr lang="en-US" altLang="zh-CN" sz="1800" b="0" dirty="0" err="1">
                <a:effectLst/>
                <a:latin typeface="Consolas" panose="020B0609020204030204" pitchFamily="49" charset="0"/>
              </a:rPr>
              <a:t>webgl.TEXTURE_WRAP_S</a:t>
            </a:r>
            <a:r>
              <a:rPr lang="en-US" altLang="zh-CN" sz="1800" b="0" dirty="0"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800" b="0" dirty="0" err="1">
                <a:effectLst/>
                <a:latin typeface="Consolas" panose="020B0609020204030204" pitchFamily="49" charset="0"/>
              </a:rPr>
              <a:t>webgl.REPEAT</a:t>
            </a:r>
            <a:r>
              <a:rPr lang="en-US" altLang="zh-CN" sz="1800" b="0" dirty="0">
                <a:effectLst/>
                <a:latin typeface="Consolas" panose="020B0609020204030204" pitchFamily="49" charset="0"/>
              </a:rPr>
              <a:t>);</a:t>
            </a:r>
            <a:endParaRPr lang="en-US" altLang="zh-CN" sz="1800" b="0" dirty="0">
              <a:effectLst/>
              <a:latin typeface="Consolas" panose="020B0609020204030204" pitchFamily="49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48" y="2714625"/>
            <a:ext cx="3895725" cy="14287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509" y="4324363"/>
            <a:ext cx="2234144" cy="171933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29874" y="6367772"/>
            <a:ext cx="40553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33333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纹理将映射到平面的左上角部分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74469" y="2051107"/>
            <a:ext cx="1959428" cy="348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i="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小于</a:t>
            </a:r>
            <a:r>
              <a:rPr lang="en-US" altLang="zh-CN" b="1" i="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1" i="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的坐标定义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894321" y="1981519"/>
            <a:ext cx="1959428" cy="348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i="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大于</a:t>
            </a:r>
            <a:r>
              <a:rPr lang="en-US" altLang="zh-CN" b="1" i="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1" i="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的坐标定义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3618" y="4324362"/>
            <a:ext cx="1800131" cy="171933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1910" y="2751779"/>
            <a:ext cx="3524250" cy="135255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8053618" y="6361331"/>
            <a:ext cx="2070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33333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重复纹理绘制</a:t>
            </a:r>
            <a:endParaRPr lang="zh-CN" altLang="en-US" dirty="0"/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文本框 1"/>
          <p:cNvSpPr txBox="1"/>
          <p:nvPr>
            <p:custDataLst>
              <p:tags r:id="rId1"/>
            </p:custDataLst>
          </p:nvPr>
        </p:nvSpPr>
        <p:spPr>
          <a:xfrm>
            <a:off x="1097509" y="429276"/>
            <a:ext cx="1766509" cy="4656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纹理核心</a:t>
            </a:r>
            <a:r>
              <a:rPr lang="en-US" altLang="zh-CN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API</a:t>
            </a:r>
            <a:endParaRPr lang="zh-CN" altLang="en-US" sz="2400" b="1" dirty="0">
              <a:solidFill>
                <a:srgbClr val="21273E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1148" y="1293590"/>
            <a:ext cx="10796452" cy="463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800" b="0" dirty="0" err="1">
                <a:effectLst/>
                <a:latin typeface="Consolas" panose="020B0609020204030204" pitchFamily="49" charset="0"/>
              </a:rPr>
              <a:t>webgl.texParameteri</a:t>
            </a:r>
            <a:r>
              <a:rPr lang="en-US" altLang="zh-CN" sz="1800" b="0" dirty="0">
                <a:effectLst/>
                <a:latin typeface="Consolas" panose="020B0609020204030204" pitchFamily="49" charset="0"/>
              </a:rPr>
              <a:t>(webgl.TEXTURE_2D, </a:t>
            </a:r>
            <a:r>
              <a:rPr lang="en-US" altLang="zh-CN" sz="1800" b="0" dirty="0" err="1">
                <a:effectLst/>
                <a:latin typeface="Consolas" panose="020B0609020204030204" pitchFamily="49" charset="0"/>
              </a:rPr>
              <a:t>webgl.TEXTURE_WRAP_S</a:t>
            </a:r>
            <a:r>
              <a:rPr lang="en-US" altLang="zh-CN" sz="1800" b="0" dirty="0"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800" b="0" dirty="0" err="1">
                <a:effectLst/>
                <a:latin typeface="Consolas" panose="020B0609020204030204" pitchFamily="49" charset="0"/>
              </a:rPr>
              <a:t>webgl.</a:t>
            </a:r>
            <a:r>
              <a:rPr lang="en-US" altLang="zh-CN" b="1" i="0" dirty="0" err="1">
                <a:solidFill>
                  <a:srgbClr val="33333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CLAMP_TO_EDGE</a:t>
            </a:r>
            <a:r>
              <a:rPr lang="en-US" altLang="zh-CN" b="1" i="0" dirty="0">
                <a:solidFill>
                  <a:srgbClr val="33333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 </a:t>
            </a:r>
            <a:r>
              <a:rPr lang="en-US" altLang="zh-CN" sz="1800" b="0" dirty="0">
                <a:effectLst/>
                <a:latin typeface="Consolas" panose="020B0609020204030204" pitchFamily="49" charset="0"/>
              </a:rPr>
              <a:t>);</a:t>
            </a:r>
            <a:endParaRPr lang="en-US" altLang="zh-CN" sz="1800" b="0" dirty="0">
              <a:effectLst/>
              <a:latin typeface="Consolas" panose="020B0609020204030204" pitchFamily="49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48" y="2714625"/>
            <a:ext cx="3895725" cy="14287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509" y="4324363"/>
            <a:ext cx="2234144" cy="171933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29874" y="6367772"/>
            <a:ext cx="40553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33333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纹理将映射到平面的左上角部分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74469" y="2051107"/>
            <a:ext cx="1959428" cy="348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i="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小于</a:t>
            </a:r>
            <a:r>
              <a:rPr lang="en-US" altLang="zh-CN" b="1" i="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1" i="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的坐标定义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894321" y="1981519"/>
            <a:ext cx="1959428" cy="348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i="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大于</a:t>
            </a:r>
            <a:r>
              <a:rPr lang="en-US" altLang="zh-CN" b="1" i="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1" i="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的坐标定义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1910" y="2751779"/>
            <a:ext cx="3524250" cy="135255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894321" y="6329236"/>
            <a:ext cx="2070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33333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只靠边线绘制一次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3618" y="4389867"/>
            <a:ext cx="1743619" cy="1653831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055602" y="2485502"/>
            <a:ext cx="8061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谢谢观看</a:t>
            </a:r>
            <a:endParaRPr lang="zh-CN" altLang="en-US" sz="8000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600054" y="3594485"/>
            <a:ext cx="4939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Aparajita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</a:rPr>
              <a:t>THANK YOU</a:t>
            </a:r>
            <a:endParaRPr lang="zh-CN" altLang="en-US" sz="4800" b="1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25000"/>
                  </a:srgbClr>
                </a:outerShdw>
              </a:effectLst>
              <a:latin typeface="Aparajita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772" flipV="1">
            <a:off x="-2318053" y="-2781509"/>
            <a:ext cx="6930283" cy="693028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5912" flipV="1">
            <a:off x="7864806" y="2404740"/>
            <a:ext cx="6930283" cy="69302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44399" flipV="1">
            <a:off x="-175852" y="-152570"/>
            <a:ext cx="6930283" cy="738947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07897" y="1235342"/>
            <a:ext cx="1982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parajita" panose="020B0604020202020204" pitchFamily="34" charset="0"/>
                <a:ea typeface="造字工房力黑（非商用）常规体" pitchFamily="50" charset="-122"/>
                <a:cs typeface="Aparajita" panose="020B0604020202020204" pitchFamily="34" charset="0"/>
              </a:rPr>
              <a:t>CONTENTS</a:t>
            </a:r>
            <a:endParaRPr lang="zh-CN" altLang="en-US" sz="2000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latin typeface="Aparajita" panose="020B0604020202020204" pitchFamily="34" charset="0"/>
              <a:ea typeface="造字工房力黑（非商用）常规体" pitchFamily="50" charset="-122"/>
              <a:cs typeface="Aparajita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99079" y="1723504"/>
            <a:ext cx="1256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目录</a:t>
            </a:r>
            <a:endParaRPr lang="zh-CN" altLang="en-US" sz="4000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355538" y="2812169"/>
            <a:ext cx="3308851" cy="528685"/>
            <a:chOff x="7160548" y="2534162"/>
            <a:chExt cx="3308851" cy="528685"/>
          </a:xfrm>
        </p:grpSpPr>
        <p:sp>
          <p:nvSpPr>
            <p:cNvPr id="11" name="文本框 10"/>
            <p:cNvSpPr txBox="1"/>
            <p:nvPr/>
          </p:nvSpPr>
          <p:spPr>
            <a:xfrm>
              <a:off x="7843210" y="2688777"/>
              <a:ext cx="12731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前言</a:t>
              </a:r>
              <a:endParaRPr lang="zh-CN" altLang="en-US" b="1" dirty="0">
                <a:solidFill>
                  <a:srgbClr val="2C344B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7160548" y="2648693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342620" y="2534162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01</a:t>
              </a:r>
              <a:endParaRPr lang="zh-CN" altLang="en-US" sz="2800" dirty="0"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937582" y="3571477"/>
            <a:ext cx="3308851" cy="528685"/>
            <a:chOff x="7160548" y="2534162"/>
            <a:chExt cx="3308851" cy="528685"/>
          </a:xfrm>
        </p:grpSpPr>
        <p:sp>
          <p:nvSpPr>
            <p:cNvPr id="54" name="文本框 53"/>
            <p:cNvSpPr txBox="1"/>
            <p:nvPr/>
          </p:nvSpPr>
          <p:spPr>
            <a:xfrm>
              <a:off x="8514376" y="2688777"/>
              <a:ext cx="12731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理论基础</a:t>
              </a:r>
              <a:endParaRPr lang="zh-CN" altLang="en-US" b="1" dirty="0">
                <a:solidFill>
                  <a:srgbClr val="2C344B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7160548" y="2648693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9879757" y="2534162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02</a:t>
              </a:r>
              <a:endParaRPr lang="zh-CN" altLang="en-US" sz="2800" dirty="0"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  <p:sp>
        <p:nvSpPr>
          <p:cNvPr id="95" name="矩形 94"/>
          <p:cNvSpPr/>
          <p:nvPr/>
        </p:nvSpPr>
        <p:spPr>
          <a:xfrm>
            <a:off x="2204854" y="2894217"/>
            <a:ext cx="1748168" cy="1505737"/>
          </a:xfrm>
          <a:prstGeom prst="rect">
            <a:avLst/>
          </a:prstGeom>
          <a:gradFill>
            <a:gsLst>
              <a:gs pos="0">
                <a:srgbClr val="2C344B">
                  <a:alpha val="0"/>
                </a:srgbClr>
              </a:gs>
              <a:gs pos="86000">
                <a:srgbClr val="2127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BUSINESS PLAN</a:t>
            </a:r>
            <a:endParaRPr lang="zh-CN" altLang="en-US" sz="3200" dirty="0"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4973269" y="1609541"/>
            <a:ext cx="7218731" cy="69134"/>
            <a:chOff x="4973269" y="1609541"/>
            <a:chExt cx="7218731" cy="69134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973269" y="1644108"/>
              <a:ext cx="7218731" cy="0"/>
            </a:xfrm>
            <a:prstGeom prst="line">
              <a:avLst/>
            </a:prstGeom>
            <a:ln w="12700">
              <a:solidFill>
                <a:srgbClr val="212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矩形 95"/>
            <p:cNvSpPr/>
            <p:nvPr/>
          </p:nvSpPr>
          <p:spPr>
            <a:xfrm>
              <a:off x="4978265" y="1609541"/>
              <a:ext cx="932856" cy="69134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9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95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7549" flipV="1">
            <a:off x="9618575" y="440869"/>
            <a:ext cx="5572132" cy="5941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288" flipH="1" flipV="1">
            <a:off x="-2720753" y="440869"/>
            <a:ext cx="5572134" cy="5941338"/>
          </a:xfrm>
          <a:prstGeom prst="rect">
            <a:avLst/>
          </a:prstGeom>
        </p:spPr>
      </p:pic>
      <p:sp>
        <p:nvSpPr>
          <p:cNvPr id="8" name="TextBox 30"/>
          <p:cNvSpPr txBox="1"/>
          <p:nvPr/>
        </p:nvSpPr>
        <p:spPr>
          <a:xfrm>
            <a:off x="3019865" y="2582518"/>
            <a:ext cx="6152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9600" b="1" dirty="0">
                <a:solidFill>
                  <a:schemeClr val="bg1">
                    <a:lumMod val="65000"/>
                    <a:alpha val="20000"/>
                  </a:schemeClr>
                </a:solidFill>
                <a:latin typeface="Aparajita" panose="020B0604020202020204" pitchFamily="34" charset="0"/>
                <a:ea typeface="微软雅黑 Light" panose="020B0502040204020203" pitchFamily="34" charset="-122"/>
                <a:cs typeface="Aparajita" panose="020B0604020202020204" pitchFamily="34" charset="0"/>
              </a:rPr>
              <a:t>PART ONE</a:t>
            </a:r>
            <a:endParaRPr lang="zh-CN" altLang="en-US" sz="9600" b="1" dirty="0">
              <a:solidFill>
                <a:schemeClr val="bg1">
                  <a:lumMod val="65000"/>
                  <a:alpha val="20000"/>
                </a:schemeClr>
              </a:solidFill>
              <a:latin typeface="Aparajita" panose="020B0604020202020204" pitchFamily="34" charset="0"/>
              <a:ea typeface="微软雅黑 Light" panose="020B0502040204020203" pitchFamily="34" charset="-122"/>
              <a:cs typeface="Aparajita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59185" y="2979877"/>
            <a:ext cx="3673630" cy="95904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02012" y="4149418"/>
            <a:ext cx="387976" cy="79048"/>
          </a:xfrm>
          <a:prstGeom prst="rect">
            <a:avLst/>
          </a:pr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Adobe 黑体 Std R" panose="020B04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7177" y="1563946"/>
            <a:ext cx="837646" cy="1783284"/>
            <a:chOff x="5568043" y="1174090"/>
            <a:chExt cx="1383041" cy="2944395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5568043" y="1174090"/>
              <a:ext cx="1383041" cy="1383041"/>
            </a:xfrm>
            <a:prstGeom prst="roundRect">
              <a:avLst>
                <a:gd name="adj" fmla="val 4861"/>
              </a:avLst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33972" y="1223704"/>
              <a:ext cx="1256627" cy="2894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11</a:t>
              </a:r>
              <a:endParaRPr lang="zh-CN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2345977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737285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9208" y="1380038"/>
            <a:ext cx="5064268" cy="3371575"/>
          </a:xfrm>
          <a:prstGeom prst="rect">
            <a:avLst/>
          </a:prstGeom>
        </p:spPr>
      </p:pic>
      <p:sp>
        <p:nvSpPr>
          <p:cNvPr id="20" name="PA_文本框 1"/>
          <p:cNvSpPr txBox="1"/>
          <p:nvPr>
            <p:custDataLst>
              <p:tags r:id="rId2"/>
            </p:custDataLst>
          </p:nvPr>
        </p:nvSpPr>
        <p:spPr>
          <a:xfrm>
            <a:off x="1097509" y="429276"/>
            <a:ext cx="615553" cy="4656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前言</a:t>
            </a:r>
            <a:endParaRPr lang="zh-CN" altLang="en-US" sz="2400" b="1" dirty="0">
              <a:solidFill>
                <a:srgbClr val="21273E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09114" y="2906487"/>
            <a:ext cx="4582886" cy="1857590"/>
          </a:xfrm>
          <a:prstGeom prst="rect">
            <a:avLst/>
          </a:prstGeom>
          <a:gradFill>
            <a:gsLst>
              <a:gs pos="0">
                <a:srgbClr val="21273E"/>
              </a:gs>
              <a:gs pos="100000">
                <a:srgbClr val="21273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7289270" y="2515369"/>
            <a:ext cx="2594044" cy="2236244"/>
            <a:chOff x="7289270" y="2515369"/>
            <a:chExt cx="2594044" cy="2236244"/>
          </a:xfrm>
        </p:grpSpPr>
        <p:sp>
          <p:nvSpPr>
            <p:cNvPr id="8" name="等腰三角形 7"/>
            <p:cNvSpPr/>
            <p:nvPr/>
          </p:nvSpPr>
          <p:spPr>
            <a:xfrm>
              <a:off x="7289270" y="2515369"/>
              <a:ext cx="2594044" cy="2236244"/>
            </a:xfrm>
            <a:prstGeom prst="triangle">
              <a:avLst/>
            </a:prstGeom>
            <a:gradFill>
              <a:gsLst>
                <a:gs pos="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PA_文本框 1"/>
            <p:cNvSpPr txBox="1"/>
            <p:nvPr>
              <p:custDataLst>
                <p:tags r:id="rId3"/>
              </p:custDataLst>
            </p:nvPr>
          </p:nvSpPr>
          <p:spPr>
            <a:xfrm>
              <a:off x="8259816" y="3534892"/>
              <a:ext cx="631583" cy="937693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+mn-ea"/>
                  <a:sym typeface="+mn-lt"/>
                </a:rPr>
                <a:t>项目</a:t>
              </a:r>
              <a:endParaRPr lang="en-US" altLang="zh-CN" sz="2400" b="1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endParaRPr>
            </a:p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+mn-ea"/>
                  <a:sym typeface="+mn-lt"/>
                </a:rPr>
                <a:t>背景</a:t>
              </a:r>
              <a:endParaRPr lang="zh-CN" altLang="en-US" sz="2400" b="1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66" y="1217842"/>
            <a:ext cx="3553943" cy="202250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109" y="3534892"/>
            <a:ext cx="3546099" cy="309548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017916" y="4913809"/>
            <a:ext cx="67295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effectLst/>
                <a:latin typeface="Arial" panose="020B0604020202020204" pitchFamily="34" charset="0"/>
              </a:rPr>
              <a:t>通常一个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3D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场景会包含很多不同的纹理图片，在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WebGL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中有很多方法可以来实现多个纹理的绘制。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4315096" y="5640796"/>
            <a:ext cx="61351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通过多次绘制来实现绘制多纹理</a:t>
            </a:r>
            <a:endParaRPr lang="zh-CN" altLang="en-US" b="0" i="0" dirty="0">
              <a:solidFill>
                <a:srgbClr val="555555"/>
              </a:solidFill>
              <a:effectLst/>
              <a:latin typeface="Arial" panose="020B06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通过运用多个纹理单元在一次绘制中绘制多纹理</a:t>
            </a:r>
            <a:endParaRPr lang="zh-CN" altLang="en-US" b="0" i="0" dirty="0">
              <a:solidFill>
                <a:srgbClr val="555555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4866" y="338246"/>
            <a:ext cx="1619250" cy="6477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7549" flipV="1">
            <a:off x="9618575" y="440869"/>
            <a:ext cx="5572132" cy="5941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288" flipH="1" flipV="1">
            <a:off x="-2720753" y="440869"/>
            <a:ext cx="5572134" cy="5941338"/>
          </a:xfrm>
          <a:prstGeom prst="rect">
            <a:avLst/>
          </a:prstGeom>
        </p:spPr>
      </p:pic>
      <p:sp>
        <p:nvSpPr>
          <p:cNvPr id="8" name="TextBox 30"/>
          <p:cNvSpPr txBox="1"/>
          <p:nvPr/>
        </p:nvSpPr>
        <p:spPr>
          <a:xfrm>
            <a:off x="3019865" y="2582518"/>
            <a:ext cx="6152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9600" b="1" dirty="0">
                <a:solidFill>
                  <a:schemeClr val="bg1">
                    <a:lumMod val="65000"/>
                    <a:alpha val="20000"/>
                  </a:schemeClr>
                </a:solidFill>
                <a:latin typeface="Aparajita" panose="020B0604020202020204" pitchFamily="34" charset="0"/>
                <a:ea typeface="微软雅黑 Light" panose="020B0502040204020203" pitchFamily="34" charset="-122"/>
                <a:cs typeface="Aparajita" panose="020B0604020202020204" pitchFamily="34" charset="0"/>
              </a:rPr>
              <a:t>PART ONE</a:t>
            </a:r>
            <a:endParaRPr lang="zh-CN" altLang="en-US" sz="9600" b="1" dirty="0">
              <a:solidFill>
                <a:schemeClr val="bg1">
                  <a:lumMod val="65000"/>
                  <a:alpha val="20000"/>
                </a:schemeClr>
              </a:solidFill>
              <a:latin typeface="Aparajita" panose="020B0604020202020204" pitchFamily="34" charset="0"/>
              <a:ea typeface="微软雅黑 Light" panose="020B0502040204020203" pitchFamily="34" charset="-122"/>
              <a:cs typeface="Aparajita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59185" y="2979877"/>
            <a:ext cx="3673630" cy="95904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理论基础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02012" y="4149418"/>
            <a:ext cx="387976" cy="79048"/>
          </a:xfrm>
          <a:prstGeom prst="rect">
            <a:avLst/>
          </a:pr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Adobe 黑体 Std R" panose="020B04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7177" y="1563946"/>
            <a:ext cx="837646" cy="953379"/>
            <a:chOff x="5568043" y="1174090"/>
            <a:chExt cx="1383041" cy="1574132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5568043" y="1174090"/>
              <a:ext cx="1383041" cy="1383041"/>
            </a:xfrm>
            <a:prstGeom prst="roundRect">
              <a:avLst>
                <a:gd name="adj" fmla="val 4861"/>
              </a:avLst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33972" y="1223704"/>
              <a:ext cx="1256627" cy="1524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02</a:t>
              </a:r>
              <a:endParaRPr lang="zh-CN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2345977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737285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_文本框 1"/>
          <p:cNvSpPr txBox="1"/>
          <p:nvPr>
            <p:custDataLst>
              <p:tags r:id="rId1"/>
            </p:custDataLst>
          </p:nvPr>
        </p:nvSpPr>
        <p:spPr>
          <a:xfrm>
            <a:off x="1097509" y="429276"/>
            <a:ext cx="2462213" cy="4656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多重纹理映射原理</a:t>
            </a:r>
            <a:endParaRPr lang="zh-CN" altLang="en-US" sz="2400" b="1" dirty="0">
              <a:solidFill>
                <a:srgbClr val="21273E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31324" y="1585849"/>
            <a:ext cx="1649832" cy="459716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27076" y="1845910"/>
            <a:ext cx="1230380" cy="369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TEXTURE0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527076" y="2461608"/>
            <a:ext cx="1230380" cy="369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TEXTURE1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527076" y="3077306"/>
            <a:ext cx="1230380" cy="369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TEXTURE2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527076" y="3693004"/>
            <a:ext cx="1230380" cy="369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TEXTURE3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527076" y="4308702"/>
            <a:ext cx="1230380" cy="369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…..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485129" y="4924400"/>
            <a:ext cx="1305881" cy="369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TEXTURE30 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485129" y="5540098"/>
            <a:ext cx="1305880" cy="369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TEXTURE31</a:t>
            </a:r>
            <a:endParaRPr lang="zh-CN" altLang="en-US" dirty="0"/>
          </a:p>
        </p:txBody>
      </p:sp>
      <p:sp>
        <p:nvSpPr>
          <p:cNvPr id="26" name="箭头: 右 25"/>
          <p:cNvSpPr/>
          <p:nvPr/>
        </p:nvSpPr>
        <p:spPr>
          <a:xfrm>
            <a:off x="2176908" y="3666320"/>
            <a:ext cx="755009" cy="43622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2931917" y="2892127"/>
            <a:ext cx="1767270" cy="1970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bindTexture</a:t>
            </a:r>
            <a:endParaRPr lang="zh-CN" altLang="en-US" dirty="0"/>
          </a:p>
        </p:txBody>
      </p:sp>
      <p:sp>
        <p:nvSpPr>
          <p:cNvPr id="28" name="箭头: 右 27"/>
          <p:cNvSpPr/>
          <p:nvPr/>
        </p:nvSpPr>
        <p:spPr>
          <a:xfrm>
            <a:off x="4894939" y="3709702"/>
            <a:ext cx="755009" cy="43622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5649948" y="2935509"/>
            <a:ext cx="1767270" cy="1970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uniform1i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165462" y="1155684"/>
            <a:ext cx="7567749" cy="520956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272605" y="1270648"/>
            <a:ext cx="1767270" cy="496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activeTexture</a:t>
            </a:r>
            <a:endParaRPr lang="zh-CN" altLang="en-US" dirty="0"/>
          </a:p>
        </p:txBody>
      </p:sp>
      <p:sp>
        <p:nvSpPr>
          <p:cNvPr id="32" name="对话气泡: 矩形 31"/>
          <p:cNvSpPr/>
          <p:nvPr/>
        </p:nvSpPr>
        <p:spPr>
          <a:xfrm>
            <a:off x="8837843" y="312982"/>
            <a:ext cx="1778466" cy="975416"/>
          </a:xfrm>
          <a:prstGeom prst="wedgeRectCallout">
            <a:avLst>
              <a:gd name="adj1" fmla="val -111526"/>
              <a:gd name="adj2" fmla="val 382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赋值</a:t>
            </a:r>
            <a:r>
              <a:rPr lang="en-US" altLang="zh-CN" dirty="0"/>
              <a:t>Shader</a:t>
            </a:r>
            <a:endParaRPr lang="zh-CN" altLang="en-US" dirty="0"/>
          </a:p>
        </p:txBody>
      </p:sp>
      <p:sp>
        <p:nvSpPr>
          <p:cNvPr id="33" name="箭头: 下 32"/>
          <p:cNvSpPr/>
          <p:nvPr/>
        </p:nvSpPr>
        <p:spPr>
          <a:xfrm>
            <a:off x="9467016" y="1387040"/>
            <a:ext cx="520119" cy="76339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8849039" y="2124029"/>
            <a:ext cx="1767270" cy="706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Shader</a:t>
            </a:r>
            <a:r>
              <a:rPr lang="zh-CN" altLang="en-US" dirty="0"/>
              <a:t>运算</a:t>
            </a:r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373" y="5007073"/>
            <a:ext cx="3699022" cy="1682387"/>
          </a:xfrm>
          <a:prstGeom prst="rect">
            <a:avLst/>
          </a:prstGeom>
        </p:spPr>
      </p:pic>
      <p:sp>
        <p:nvSpPr>
          <p:cNvPr id="36" name="箭头: 下 35"/>
          <p:cNvSpPr/>
          <p:nvPr/>
        </p:nvSpPr>
        <p:spPr>
          <a:xfrm>
            <a:off x="9461428" y="2959930"/>
            <a:ext cx="520119" cy="76339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8849049" y="3764225"/>
            <a:ext cx="1767270" cy="706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赋值给</a:t>
            </a:r>
            <a:r>
              <a:rPr lang="en-US" altLang="zh-CN" dirty="0" err="1"/>
              <a:t>gl_FragColor</a:t>
            </a:r>
            <a:endParaRPr lang="zh-CN" altLang="en-US" dirty="0"/>
          </a:p>
        </p:txBody>
      </p:sp>
      <p:cxnSp>
        <p:nvCxnSpPr>
          <p:cNvPr id="38" name="直接箭头连接符 37"/>
          <p:cNvCxnSpPr/>
          <p:nvPr/>
        </p:nvCxnSpPr>
        <p:spPr>
          <a:xfrm>
            <a:off x="10454137" y="4364155"/>
            <a:ext cx="995478" cy="10402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stCxn id="19" idx="3"/>
          </p:cNvCxnSpPr>
          <p:nvPr/>
        </p:nvCxnSpPr>
        <p:spPr>
          <a:xfrm flipV="1">
            <a:off x="1757456" y="1724191"/>
            <a:ext cx="1667246" cy="306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1728970" y="2273148"/>
            <a:ext cx="2747236" cy="467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3407288" y="1484859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纹理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42" name="文本框 41"/>
          <p:cNvSpPr txBox="1"/>
          <p:nvPr/>
        </p:nvSpPr>
        <p:spPr>
          <a:xfrm>
            <a:off x="4409118" y="2092276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纹理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A_文本框 1"/>
          <p:cNvSpPr txBox="1"/>
          <p:nvPr>
            <p:custDataLst>
              <p:tags r:id="rId1"/>
            </p:custDataLst>
          </p:nvPr>
        </p:nvSpPr>
        <p:spPr>
          <a:xfrm>
            <a:off x="1097509" y="429276"/>
            <a:ext cx="1538883" cy="4656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坐标系关系</a:t>
            </a:r>
            <a:endParaRPr lang="zh-CN" altLang="en-US" sz="2400" b="1" dirty="0">
              <a:solidFill>
                <a:srgbClr val="21273E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70263" y="1709603"/>
            <a:ext cx="2904308" cy="2784020"/>
            <a:chOff x="470263" y="1709603"/>
            <a:chExt cx="2904308" cy="2784020"/>
          </a:xfrm>
        </p:grpSpPr>
        <p:cxnSp>
          <p:nvCxnSpPr>
            <p:cNvPr id="10" name="直接箭头连接符 9"/>
            <p:cNvCxnSpPr/>
            <p:nvPr/>
          </p:nvCxnSpPr>
          <p:spPr>
            <a:xfrm>
              <a:off x="801189" y="2090057"/>
              <a:ext cx="0" cy="240356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6"/>
            <p:cNvCxnSpPr/>
            <p:nvPr/>
          </p:nvCxnSpPr>
          <p:spPr>
            <a:xfrm>
              <a:off x="801189" y="2090057"/>
              <a:ext cx="257338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470263" y="377952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y</a:t>
              </a:r>
              <a:endParaRPr lang="zh-CN" altLang="en-US" dirty="0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085709" y="1709603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x</a:t>
              </a:r>
              <a:endParaRPr lang="zh-CN" altLang="en-US" dirty="0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766457" y="2002378"/>
            <a:ext cx="2930434" cy="2353355"/>
            <a:chOff x="444137" y="41502"/>
            <a:chExt cx="2930434" cy="2353355"/>
          </a:xfrm>
        </p:grpSpPr>
        <p:cxnSp>
          <p:nvCxnSpPr>
            <p:cNvPr id="53" name="直接箭头连接符 52"/>
            <p:cNvCxnSpPr/>
            <p:nvPr/>
          </p:nvCxnSpPr>
          <p:spPr>
            <a:xfrm flipV="1">
              <a:off x="801189" y="113211"/>
              <a:ext cx="0" cy="228164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箭头连接符 53"/>
            <p:cNvCxnSpPr/>
            <p:nvPr/>
          </p:nvCxnSpPr>
          <p:spPr>
            <a:xfrm>
              <a:off x="801189" y="2394857"/>
              <a:ext cx="257338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文本框 54"/>
            <p:cNvSpPr txBox="1"/>
            <p:nvPr/>
          </p:nvSpPr>
          <p:spPr>
            <a:xfrm>
              <a:off x="444137" y="41502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y</a:t>
              </a:r>
              <a:endParaRPr lang="zh-CN" altLang="en-US" dirty="0"/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3085709" y="1709603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x</a:t>
              </a:r>
              <a:endParaRPr lang="zh-CN" altLang="en-US" dirty="0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7977793" y="1925744"/>
            <a:ext cx="2829544" cy="2578331"/>
            <a:chOff x="-478230" y="-71282"/>
            <a:chExt cx="2829544" cy="2578331"/>
          </a:xfrm>
        </p:grpSpPr>
        <p:cxnSp>
          <p:nvCxnSpPr>
            <p:cNvPr id="58" name="直接箭头连接符 57"/>
            <p:cNvCxnSpPr/>
            <p:nvPr/>
          </p:nvCxnSpPr>
          <p:spPr>
            <a:xfrm flipV="1">
              <a:off x="808461" y="-71282"/>
              <a:ext cx="0" cy="257833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箭头连接符 58"/>
            <p:cNvCxnSpPr/>
            <p:nvPr/>
          </p:nvCxnSpPr>
          <p:spPr>
            <a:xfrm flipV="1">
              <a:off x="-478230" y="1330964"/>
              <a:ext cx="2829544" cy="144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文本框 59"/>
            <p:cNvSpPr txBox="1"/>
            <p:nvPr/>
          </p:nvSpPr>
          <p:spPr>
            <a:xfrm>
              <a:off x="444137" y="41502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y</a:t>
              </a:r>
              <a:endParaRPr lang="zh-CN" altLang="en-US" dirty="0"/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806290" y="961632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x</a:t>
              </a:r>
              <a:endParaRPr lang="zh-CN" altLang="en-US" dirty="0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585827" y="15530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图像坐标</a:t>
            </a:r>
            <a:endParaRPr lang="zh-CN" altLang="en-US" dirty="0"/>
          </a:p>
        </p:txBody>
      </p:sp>
      <p:sp>
        <p:nvSpPr>
          <p:cNvPr id="62" name="文本框 61"/>
          <p:cNvSpPr txBox="1"/>
          <p:nvPr/>
        </p:nvSpPr>
        <p:spPr>
          <a:xfrm>
            <a:off x="4655767" y="1507321"/>
            <a:ext cx="1785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WebGL</a:t>
            </a:r>
            <a:r>
              <a:rPr lang="zh-CN" altLang="en-US" dirty="0"/>
              <a:t>纹理坐标</a:t>
            </a:r>
            <a:endParaRPr lang="zh-CN" altLang="en-US" dirty="0"/>
          </a:p>
        </p:txBody>
      </p:sp>
      <p:sp>
        <p:nvSpPr>
          <p:cNvPr id="63" name="文本框 62"/>
          <p:cNvSpPr txBox="1"/>
          <p:nvPr/>
        </p:nvSpPr>
        <p:spPr>
          <a:xfrm>
            <a:off x="8476696" y="1527262"/>
            <a:ext cx="1785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WebGL</a:t>
            </a:r>
            <a:r>
              <a:rPr lang="zh-CN" altLang="en-US" dirty="0"/>
              <a:t>坐标系统</a:t>
            </a:r>
            <a:endParaRPr lang="zh-CN" altLang="en-US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7874" y="2101180"/>
            <a:ext cx="1971040" cy="1971040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39" y="2366654"/>
            <a:ext cx="1971040" cy="1971040"/>
          </a:xfrm>
          <a:prstGeom prst="rect">
            <a:avLst/>
          </a:prstGeom>
        </p:spPr>
      </p:pic>
      <p:sp>
        <p:nvSpPr>
          <p:cNvPr id="28" name="箭头: 下弧形 27"/>
          <p:cNvSpPr/>
          <p:nvPr/>
        </p:nvSpPr>
        <p:spPr>
          <a:xfrm>
            <a:off x="1803394" y="4493623"/>
            <a:ext cx="3606247" cy="127145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1107237" y="5905806"/>
            <a:ext cx="55896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1" dirty="0" err="1">
                <a:solidFill>
                  <a:srgbClr val="616263"/>
                </a:solidFill>
                <a:effectLst/>
                <a:latin typeface="Consolas" panose="020B0609020204030204" pitchFamily="49" charset="0"/>
              </a:rPr>
              <a:t>webgl.pixelStorei</a:t>
            </a:r>
            <a:r>
              <a:rPr lang="en-US" altLang="zh-CN" sz="1600" b="0" i="1" dirty="0">
                <a:solidFill>
                  <a:srgbClr val="616263"/>
                </a:solidFill>
                <a:effectLst/>
                <a:latin typeface="Consolas" panose="020B0609020204030204" pitchFamily="49" charset="0"/>
              </a:rPr>
              <a:t>(webgl.UNPACK_FLIP_Y_WEBGL,666);</a:t>
            </a:r>
            <a:endParaRPr lang="en-US" altLang="zh-CN" sz="1600" b="0" dirty="0">
              <a:solidFill>
                <a:srgbClr val="EFF0EB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2631685" y="4818552"/>
            <a:ext cx="214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Y</a:t>
            </a:r>
            <a:r>
              <a:rPr lang="zh-CN" altLang="en-US" dirty="0"/>
              <a:t>轴数据互为相反数</a:t>
            </a:r>
            <a:endParaRPr lang="zh-CN" altLang="en-US" dirty="0"/>
          </a:p>
        </p:txBody>
      </p:sp>
      <p:sp>
        <p:nvSpPr>
          <p:cNvPr id="67" name="箭头: 下弧形 66"/>
          <p:cNvSpPr/>
          <p:nvPr/>
        </p:nvSpPr>
        <p:spPr>
          <a:xfrm>
            <a:off x="5954068" y="4601945"/>
            <a:ext cx="3606247" cy="127145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273" y="2306320"/>
            <a:ext cx="1971040" cy="1971040"/>
          </a:xfrm>
          <a:prstGeom prst="rect">
            <a:avLst/>
          </a:prstGeom>
        </p:spPr>
      </p:pic>
      <p:cxnSp>
        <p:nvCxnSpPr>
          <p:cNvPr id="69" name="直接箭头连接符 68"/>
          <p:cNvCxnSpPr/>
          <p:nvPr/>
        </p:nvCxnSpPr>
        <p:spPr>
          <a:xfrm flipV="1">
            <a:off x="6105422" y="2316645"/>
            <a:ext cx="4089453" cy="556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/>
          <p:nvPr/>
        </p:nvCxnSpPr>
        <p:spPr>
          <a:xfrm flipV="1">
            <a:off x="4148139" y="2264187"/>
            <a:ext cx="4185955" cy="957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/>
          <p:nvPr/>
        </p:nvCxnSpPr>
        <p:spPr>
          <a:xfrm flipV="1">
            <a:off x="4127812" y="4235521"/>
            <a:ext cx="4185955" cy="957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 flipV="1">
            <a:off x="6139506" y="4231260"/>
            <a:ext cx="4185955" cy="957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本框 76"/>
          <p:cNvSpPr txBox="1"/>
          <p:nvPr/>
        </p:nvSpPr>
        <p:spPr>
          <a:xfrm>
            <a:off x="7226098" y="528642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纹理映射</a:t>
            </a:r>
            <a:endParaRPr lang="zh-CN" altLang="en-US" dirty="0"/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文本框 1"/>
          <p:cNvSpPr txBox="1"/>
          <p:nvPr>
            <p:custDataLst>
              <p:tags r:id="rId1"/>
            </p:custDataLst>
          </p:nvPr>
        </p:nvSpPr>
        <p:spPr>
          <a:xfrm>
            <a:off x="1097509" y="429276"/>
            <a:ext cx="1766509" cy="4656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纹理核心</a:t>
            </a:r>
            <a:r>
              <a:rPr lang="en-US" altLang="zh-CN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API</a:t>
            </a:r>
            <a:endParaRPr lang="zh-CN" altLang="en-US" sz="2400" b="1" dirty="0">
              <a:solidFill>
                <a:srgbClr val="21273E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74172" y="2026980"/>
            <a:ext cx="12131039" cy="251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 b="0" dirty="0">
                <a:effectLst/>
                <a:latin typeface="Consolas" panose="020B0609020204030204" pitchFamily="49" charset="0"/>
              </a:rPr>
              <a:t>webgl.texImage2D(webgl.TEXTURE_2D, 0, </a:t>
            </a:r>
            <a:r>
              <a:rPr lang="en-US" altLang="zh-CN" sz="1600" b="0" dirty="0" err="1">
                <a:effectLst/>
                <a:latin typeface="Consolas" panose="020B0609020204030204" pitchFamily="49" charset="0"/>
              </a:rPr>
              <a:t>webgl.RGBA</a:t>
            </a:r>
            <a:r>
              <a:rPr lang="en-US" altLang="zh-CN" sz="1600" b="0" dirty="0"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600" b="0" dirty="0" err="1">
                <a:effectLst/>
                <a:latin typeface="Consolas" panose="020B0609020204030204" pitchFamily="49" charset="0"/>
              </a:rPr>
              <a:t>webgl.RGBA</a:t>
            </a:r>
            <a:r>
              <a:rPr lang="en-US" altLang="zh-CN" sz="1600" b="0" dirty="0"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600" b="0" dirty="0" err="1">
                <a:effectLst/>
                <a:latin typeface="Consolas" panose="020B0609020204030204" pitchFamily="49" charset="0"/>
              </a:rPr>
              <a:t>webgl.UNSIGNED_BYTE</a:t>
            </a:r>
            <a:r>
              <a:rPr lang="en-US" altLang="zh-CN" sz="1600" b="0" dirty="0"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600" b="0" dirty="0" err="1">
                <a:effectLst/>
                <a:latin typeface="Consolas" panose="020B0609020204030204" pitchFamily="49" charset="0"/>
              </a:rPr>
              <a:t>texture.image</a:t>
            </a:r>
            <a:r>
              <a:rPr lang="en-US" altLang="zh-CN" sz="1600" b="0" dirty="0">
                <a:effectLst/>
                <a:latin typeface="Consolas" panose="020B0609020204030204" pitchFamily="49" charset="0"/>
              </a:rPr>
              <a:t>);</a:t>
            </a:r>
            <a:endParaRPr lang="en-US" altLang="zh-CN" sz="1600" b="0" dirty="0">
              <a:effectLst/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 b="0" dirty="0" err="1">
                <a:effectLst/>
                <a:latin typeface="Consolas" panose="020B0609020204030204" pitchFamily="49" charset="0"/>
              </a:rPr>
              <a:t>webgl.texParameteri</a:t>
            </a:r>
            <a:r>
              <a:rPr lang="en-US" altLang="zh-CN" sz="1600" b="0" dirty="0">
                <a:effectLst/>
                <a:latin typeface="Consolas" panose="020B0609020204030204" pitchFamily="49" charset="0"/>
              </a:rPr>
              <a:t>(webgl.TEXTURE_2D, </a:t>
            </a:r>
            <a:r>
              <a:rPr lang="en-US" altLang="zh-CN" sz="1600" b="0" dirty="0" err="1">
                <a:effectLst/>
                <a:latin typeface="Consolas" panose="020B0609020204030204" pitchFamily="49" charset="0"/>
              </a:rPr>
              <a:t>webgl.TEXTURE_MAG_FILTER</a:t>
            </a:r>
            <a:r>
              <a:rPr lang="en-US" altLang="zh-CN" sz="1600" b="0" dirty="0"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600" b="0" dirty="0" err="1">
                <a:effectLst/>
                <a:latin typeface="Consolas" panose="020B0609020204030204" pitchFamily="49" charset="0"/>
              </a:rPr>
              <a:t>webgl.LINEAR</a:t>
            </a:r>
            <a:r>
              <a:rPr lang="en-US" altLang="zh-CN" sz="1600" b="0" dirty="0">
                <a:effectLst/>
                <a:latin typeface="Consolas" panose="020B0609020204030204" pitchFamily="49" charset="0"/>
              </a:rPr>
              <a:t>);</a:t>
            </a:r>
            <a:endParaRPr lang="en-US" altLang="zh-CN" sz="1600" b="0" dirty="0">
              <a:effectLst/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 b="0" dirty="0" err="1">
                <a:effectLst/>
                <a:latin typeface="Consolas" panose="020B0609020204030204" pitchFamily="49" charset="0"/>
              </a:rPr>
              <a:t>webgl.texParameteri</a:t>
            </a:r>
            <a:r>
              <a:rPr lang="en-US" altLang="zh-CN" sz="1600" b="0" dirty="0">
                <a:effectLst/>
                <a:latin typeface="Consolas" panose="020B0609020204030204" pitchFamily="49" charset="0"/>
              </a:rPr>
              <a:t>(webgl.TEXTURE_2D, </a:t>
            </a:r>
            <a:r>
              <a:rPr lang="en-US" altLang="zh-CN" sz="1600" b="0" dirty="0" err="1">
                <a:effectLst/>
                <a:latin typeface="Consolas" panose="020B0609020204030204" pitchFamily="49" charset="0"/>
              </a:rPr>
              <a:t>webgl.TEXTURE_MIN_FILTER</a:t>
            </a:r>
            <a:r>
              <a:rPr lang="en-US" altLang="zh-CN" sz="1600" b="0" dirty="0"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600" b="0" dirty="0" err="1">
                <a:effectLst/>
                <a:latin typeface="Consolas" panose="020B0609020204030204" pitchFamily="49" charset="0"/>
              </a:rPr>
              <a:t>webgl.LINEAR</a:t>
            </a:r>
            <a:r>
              <a:rPr lang="en-US" altLang="zh-CN" sz="1600" b="0" dirty="0">
                <a:effectLst/>
                <a:latin typeface="Consolas" panose="020B0609020204030204" pitchFamily="49" charset="0"/>
              </a:rPr>
              <a:t>);</a:t>
            </a:r>
            <a:endParaRPr lang="en-US" altLang="zh-CN" sz="1600" b="0" dirty="0">
              <a:effectLst/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 b="0" dirty="0" err="1">
                <a:effectLst/>
                <a:latin typeface="Consolas" panose="020B0609020204030204" pitchFamily="49" charset="0"/>
              </a:rPr>
              <a:t>webgl.texParameteri</a:t>
            </a:r>
            <a:r>
              <a:rPr lang="en-US" altLang="zh-CN" sz="1600" b="0" dirty="0">
                <a:effectLst/>
                <a:latin typeface="Consolas" panose="020B0609020204030204" pitchFamily="49" charset="0"/>
              </a:rPr>
              <a:t>(webgl.TEXTURE_2D, </a:t>
            </a:r>
            <a:r>
              <a:rPr lang="en-US" altLang="zh-CN" sz="1600" b="0" dirty="0" err="1">
                <a:effectLst/>
                <a:latin typeface="Consolas" panose="020B0609020204030204" pitchFamily="49" charset="0"/>
              </a:rPr>
              <a:t>webgl.TEXTURE_WRAP_S</a:t>
            </a:r>
            <a:r>
              <a:rPr lang="en-US" altLang="zh-CN" sz="1600" b="0" dirty="0"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600" b="0" dirty="0" err="1">
                <a:effectLst/>
                <a:latin typeface="Consolas" panose="020B0609020204030204" pitchFamily="49" charset="0"/>
              </a:rPr>
              <a:t>webgl.REPEAT</a:t>
            </a:r>
            <a:r>
              <a:rPr lang="en-US" altLang="zh-CN" sz="1600" b="0" dirty="0">
                <a:effectLst/>
                <a:latin typeface="Consolas" panose="020B0609020204030204" pitchFamily="49" charset="0"/>
              </a:rPr>
              <a:t>);</a:t>
            </a:r>
            <a:endParaRPr lang="en-US" altLang="zh-CN" sz="1600" b="0" dirty="0">
              <a:effectLst/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 b="0" dirty="0" err="1">
                <a:effectLst/>
                <a:latin typeface="Consolas" panose="020B0609020204030204" pitchFamily="49" charset="0"/>
              </a:rPr>
              <a:t>webgl.texParameteri</a:t>
            </a:r>
            <a:r>
              <a:rPr lang="en-US" altLang="zh-CN" sz="1600" b="0" dirty="0">
                <a:effectLst/>
                <a:latin typeface="Consolas" panose="020B0609020204030204" pitchFamily="49" charset="0"/>
              </a:rPr>
              <a:t>(webgl.TEXTURE_2D, </a:t>
            </a:r>
            <a:r>
              <a:rPr lang="en-US" altLang="zh-CN" sz="1600" b="0" dirty="0" err="1">
                <a:effectLst/>
                <a:latin typeface="Consolas" panose="020B0609020204030204" pitchFamily="49" charset="0"/>
              </a:rPr>
              <a:t>webgl.TEXTURE_WRAP_T</a:t>
            </a:r>
            <a:r>
              <a:rPr lang="en-US" altLang="zh-CN" sz="1600" b="0" dirty="0"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600" b="0" dirty="0" err="1">
                <a:effectLst/>
                <a:latin typeface="Consolas" panose="020B0609020204030204" pitchFamily="49" charset="0"/>
              </a:rPr>
              <a:t>webgl.REPEAT</a:t>
            </a:r>
            <a:r>
              <a:rPr lang="en-US" altLang="zh-CN" sz="1600" b="0" dirty="0">
                <a:effectLst/>
                <a:latin typeface="Consolas" panose="020B0609020204030204" pitchFamily="49" charset="0"/>
              </a:rPr>
              <a:t>);</a:t>
            </a:r>
            <a:endParaRPr lang="en-US" altLang="zh-CN" sz="1600" b="0" dirty="0">
              <a:effectLst/>
              <a:latin typeface="Consolas" panose="020B0609020204030204" pitchFamily="49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文本框 1"/>
          <p:cNvSpPr txBox="1"/>
          <p:nvPr>
            <p:custDataLst>
              <p:tags r:id="rId1"/>
            </p:custDataLst>
          </p:nvPr>
        </p:nvSpPr>
        <p:spPr>
          <a:xfrm>
            <a:off x="1097509" y="429276"/>
            <a:ext cx="1766509" cy="4656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纹理核心</a:t>
            </a:r>
            <a:r>
              <a:rPr lang="en-US" altLang="zh-CN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API</a:t>
            </a:r>
            <a:endParaRPr lang="zh-CN" altLang="en-US" sz="2400" b="1" dirty="0">
              <a:solidFill>
                <a:srgbClr val="21273E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945" y="29845"/>
            <a:ext cx="6309995" cy="679831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tags/tag1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PA" val="v3.2.0"/>
</p:tagLst>
</file>

<file path=ppt/tags/tag4.xml><?xml version="1.0" encoding="utf-8"?>
<p:tagLst xmlns:p="http://schemas.openxmlformats.org/presentationml/2006/main">
  <p:tag name="PA" val="v3.2.0"/>
</p:tagLst>
</file>

<file path=ppt/tags/tag5.xml><?xml version="1.0" encoding="utf-8"?>
<p:tagLst xmlns:p="http://schemas.openxmlformats.org/presentationml/2006/main">
  <p:tag name="PA" val="v3.2.0"/>
</p:tagLst>
</file>

<file path=ppt/tags/tag6.xml><?xml version="1.0" encoding="utf-8"?>
<p:tagLst xmlns:p="http://schemas.openxmlformats.org/presentationml/2006/main">
  <p:tag name="PA" val="v3.2.0"/>
</p:tagLst>
</file>

<file path=ppt/tags/tag7.xml><?xml version="1.0" encoding="utf-8"?>
<p:tagLst xmlns:p="http://schemas.openxmlformats.org/presentationml/2006/main">
  <p:tag name="PA" val="v3.2.0"/>
</p:tagLst>
</file>

<file path=ppt/tags/tag8.xml><?xml version="1.0" encoding="utf-8"?>
<p:tagLst xmlns:p="http://schemas.openxmlformats.org/presentationml/2006/main">
  <p:tag name="PA" val="v3.2.0"/>
</p:tagLst>
</file>

<file path=ppt/tags/tag9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1213</Words>
  <Application>WPS 演示</Application>
  <PresentationFormat>宽屏</PresentationFormat>
  <Paragraphs>145</Paragraphs>
  <Slides>13</Slides>
  <Notes>47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Aparajita</vt:lpstr>
      <vt:lpstr>Nirmala UI</vt:lpstr>
      <vt:lpstr>Adobe 黑体 Std R</vt:lpstr>
      <vt:lpstr>造字工房力黑（非商用）常规体</vt:lpstr>
      <vt:lpstr>微软雅黑 Light</vt:lpstr>
      <vt:lpstr>微软雅黑</vt:lpstr>
      <vt:lpstr>Consolas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Jiale</cp:lastModifiedBy>
  <cp:revision>88</cp:revision>
  <dcterms:created xsi:type="dcterms:W3CDTF">2020-08-06T03:23:00Z</dcterms:created>
  <dcterms:modified xsi:type="dcterms:W3CDTF">2022-04-02T13:51:40Z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