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23" r:id="rId2"/>
    <p:sldId id="263" r:id="rId3"/>
    <p:sldId id="264" r:id="rId4"/>
    <p:sldId id="270" r:id="rId5"/>
    <p:sldId id="324" r:id="rId6"/>
    <p:sldId id="322" r:id="rId7"/>
    <p:sldId id="388" r:id="rId8"/>
    <p:sldId id="389" r:id="rId9"/>
    <p:sldId id="32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>
          <p15:clr>
            <a:srgbClr val="A4A3A4"/>
          </p15:clr>
        </p15:guide>
        <p15:guide id="2" pos="38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leiZhai@163.com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44B"/>
    <a:srgbClr val="21273E"/>
    <a:srgbClr val="DADCE4"/>
    <a:srgbClr val="3A2E4F"/>
    <a:srgbClr val="528DA9"/>
    <a:srgbClr val="4A67D4"/>
    <a:srgbClr val="7483DE"/>
    <a:srgbClr val="7383E1"/>
    <a:srgbClr val="8DB6FF"/>
    <a:srgbClr val="ABC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66" autoAdjust="0"/>
  </p:normalViewPr>
  <p:slideViewPr>
    <p:cSldViewPr snapToGrid="0">
      <p:cViewPr varScale="1">
        <p:scale>
          <a:sx n="114" d="100"/>
          <a:sy n="114" d="100"/>
        </p:scale>
        <p:origin x="438" y="108"/>
      </p:cViewPr>
      <p:guideLst>
        <p:guide orient="horz" pos="2221"/>
        <p:guide pos="38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EA053EFB-6033-4CE6-AA30-12A46473932B}" type="datetimeFigureOut">
              <a:rPr lang="zh-CN" altLang="en-US" smtClean="0"/>
              <a:t>2022/7/14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3CF659B7-856F-413B-B4A3-0AD6F5EDB98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现实世界中的物体被光线照射时</a:t>
            </a:r>
            <a:r>
              <a:rPr lang="en-US" altLang="zh-CN" dirty="0"/>
              <a:t>,</a:t>
            </a:r>
            <a:r>
              <a:rPr lang="zh-CN" altLang="en-US" dirty="0"/>
              <a:t>会反射一部分光。只有当反射光线进人你的眼睛时，你才能够看到物体并辩认出它的颜色。比如，白色的盒子会反射白光，当白光进人你的眼睛时，你才能看到盒子是白色的。在现实世界中，当光线照射到物体上时，发生了两个重要的现象</a:t>
            </a:r>
            <a:r>
              <a:rPr lang="en-US" altLang="zh-CN" dirty="0"/>
              <a:t>(</a:t>
            </a:r>
            <a:r>
              <a:rPr lang="zh-CN" altLang="en-US" dirty="0"/>
              <a:t>见图</a:t>
            </a:r>
            <a:r>
              <a:rPr lang="en-US" altLang="zh-CN" dirty="0"/>
              <a:t>8.1) :●</a:t>
            </a:r>
            <a:r>
              <a:rPr lang="zh-CN" altLang="en-US" dirty="0"/>
              <a:t>根据光源和光线方向，物体不同表面的明暗程度变得不一致。●根据光源和光线方向，物体向地面投下了影子。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着色器大家了解吧，其实着色器语言最开始就是为光照的阴暗而诞生的，但是现在作用更大了。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 flipH="1"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580" y="470718"/>
            <a:ext cx="3196131" cy="5562601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71219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96721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5414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ea typeface="Adobe 黑体 Std R" panose="020B04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2022/7/14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0015" y="1451085"/>
            <a:ext cx="11332551" cy="36464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2022/7/14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561945" y="1041338"/>
            <a:ext cx="2449031" cy="27282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099873" y="3104038"/>
            <a:ext cx="2449031" cy="335875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99873" y="1036736"/>
            <a:ext cx="2449031" cy="196440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561945" y="3881535"/>
            <a:ext cx="2449031" cy="25812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63" y="6382170"/>
            <a:ext cx="547804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ECB62A96-75BD-4D1B-A9DE-49026C62D5F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  <a:lvl2pPr>
              <a:defRPr>
                <a:ea typeface="Adobe 黑体 Std R" panose="020B0400000000000000" pitchFamily="34" charset="-122"/>
              </a:defRPr>
            </a:lvl2pPr>
            <a:lvl3pPr>
              <a:defRPr>
                <a:ea typeface="Adobe 黑体 Std R" panose="020B0400000000000000" pitchFamily="34" charset="-122"/>
              </a:defRPr>
            </a:lvl3pPr>
            <a:lvl4pPr>
              <a:defRPr>
                <a:ea typeface="Adobe 黑体 Std R" panose="020B0400000000000000" pitchFamily="34" charset="-122"/>
              </a:defRPr>
            </a:lvl4pPr>
            <a:lvl5pPr>
              <a:defRPr>
                <a:ea typeface="Adobe 黑体 Std R" panose="020B0400000000000000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390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6CE9CDA6-EBF6-406F-B3E0-C54727C5BA5C}" type="datetimeFigureOut">
              <a:rPr lang="zh-CN" altLang="en-US" smtClean="0"/>
              <a:t>2022/7/14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13" y="6356748"/>
            <a:ext cx="4115176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167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1EEBC43A-32FB-4EEB-A6E0-814D95442B8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2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1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37724" y="1747613"/>
            <a:ext cx="8856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+mn-ea"/>
                <a:cs typeface="Aparajita" panose="020B0604020202020204" pitchFamily="34" charset="0"/>
              </a:rPr>
              <a:t>2022 WebGL</a:t>
            </a:r>
            <a:r>
              <a:rPr lang="zh-CN" altLang="en-US" sz="7200" dirty="0">
                <a:latin typeface="+mn-ea"/>
                <a:cs typeface="Aparajita" panose="020B0604020202020204" pitchFamily="34" charset="0"/>
              </a:rPr>
              <a:t>中级课程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2854"/>
            <a:ext cx="2095531" cy="267514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20042" y="3086488"/>
            <a:ext cx="3579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dirty="0">
                <a:latin typeface="+mn-ea"/>
              </a:rPr>
              <a:t>层次模型概况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88616" y="4831757"/>
            <a:ext cx="2390398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讲解人：冰老师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讲解时间：</a:t>
            </a:r>
            <a:r>
              <a:rPr lang="en-US" altLang="zh-CN" dirty="0"/>
              <a:t>2022.07.12</a:t>
            </a:r>
          </a:p>
        </p:txBody>
      </p:sp>
    </p:spTree>
  </p:cSld>
  <p:clrMapOvr>
    <a:masterClrMapping/>
  </p:clrMapOvr>
  <p:transition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44399" flipV="1">
            <a:off x="-175852" y="-152570"/>
            <a:ext cx="6930283" cy="738947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07897" y="1235342"/>
            <a:ext cx="1982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造字工房力黑（非商用）常规体" pitchFamily="50" charset="-122"/>
                <a:cs typeface="Aparajita" panose="020B0604020202020204" pitchFamily="34" charset="0"/>
              </a:rPr>
              <a:t>CONTENTS</a:t>
            </a:r>
            <a:endParaRPr lang="zh-CN" altLang="en-US" sz="2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Aparajita" panose="020B0604020202020204" pitchFamily="34" charset="0"/>
              <a:ea typeface="造字工房力黑（非商用）常规体" pitchFamily="50" charset="-122"/>
              <a:cs typeface="Aparajita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9079" y="1723504"/>
            <a:ext cx="125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目录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355538" y="2812169"/>
            <a:ext cx="3308851" cy="528685"/>
            <a:chOff x="7160548" y="2534162"/>
            <a:chExt cx="3308851" cy="528685"/>
          </a:xfrm>
        </p:grpSpPr>
        <p:sp>
          <p:nvSpPr>
            <p:cNvPr id="11" name="文本框 10"/>
            <p:cNvSpPr txBox="1"/>
            <p:nvPr/>
          </p:nvSpPr>
          <p:spPr>
            <a:xfrm>
              <a:off x="7843210" y="2688777"/>
              <a:ext cx="1273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前言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342620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01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37582" y="3571477"/>
            <a:ext cx="3308851" cy="528685"/>
            <a:chOff x="7160548" y="2534162"/>
            <a:chExt cx="3308851" cy="528685"/>
          </a:xfrm>
        </p:grpSpPr>
        <p:sp>
          <p:nvSpPr>
            <p:cNvPr id="54" name="文本框 53"/>
            <p:cNvSpPr txBox="1"/>
            <p:nvPr/>
          </p:nvSpPr>
          <p:spPr>
            <a:xfrm>
              <a:off x="8514376" y="2688777"/>
              <a:ext cx="127315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理论基础</a:t>
              </a: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879757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02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>
            <a:off x="2204854" y="2894217"/>
            <a:ext cx="1748168" cy="1505737"/>
          </a:xfrm>
          <a:prstGeom prst="rect">
            <a:avLst/>
          </a:prstGeom>
          <a:gradFill>
            <a:gsLst>
              <a:gs pos="0">
                <a:srgbClr val="2C344B">
                  <a:alpha val="0"/>
                </a:srgbClr>
              </a:gs>
              <a:gs pos="86000">
                <a:srgbClr val="2127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BUSINESS PLAN</a:t>
            </a:r>
            <a:endParaRPr lang="zh-CN" altLang="en-US" sz="3200" dirty="0"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4973269" y="1609541"/>
            <a:ext cx="7218731" cy="69134"/>
            <a:chOff x="4973269" y="1609541"/>
            <a:chExt cx="7218731" cy="6913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973269" y="1644108"/>
              <a:ext cx="7218731" cy="0"/>
            </a:xfrm>
            <a:prstGeom prst="line">
              <a:avLst/>
            </a:prstGeom>
            <a:ln w="1270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4978265" y="1609541"/>
              <a:ext cx="932856" cy="69134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355922" y="4300457"/>
            <a:ext cx="3308851" cy="577580"/>
            <a:chOff x="7160548" y="2485267"/>
            <a:chExt cx="3308851" cy="577580"/>
          </a:xfrm>
        </p:grpSpPr>
        <p:sp>
          <p:nvSpPr>
            <p:cNvPr id="3" name="文本框 2"/>
            <p:cNvSpPr txBox="1"/>
            <p:nvPr/>
          </p:nvSpPr>
          <p:spPr>
            <a:xfrm>
              <a:off x="8514368" y="2688467"/>
              <a:ext cx="19469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课程目录介绍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342297" y="2485267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03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1783284"/>
            <a:chOff x="5568043" y="1174090"/>
            <a:chExt cx="1383041" cy="2944395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289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11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615553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前言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866" y="338246"/>
            <a:ext cx="1619250" cy="647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E603A1E-1C86-71DB-B7B7-BBB56C440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778" y="1023458"/>
            <a:ext cx="7155947" cy="38337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7429C99-03EE-76DA-44FB-687EAFFD7F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94" y="1863649"/>
            <a:ext cx="5892006" cy="299357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14C96E6-4884-F8E3-9DF7-23C2733E6A3E}"/>
              </a:ext>
            </a:extLst>
          </p:cNvPr>
          <p:cNvSpPr txBox="1"/>
          <p:nvPr/>
        </p:nvSpPr>
        <p:spPr>
          <a:xfrm>
            <a:off x="2019650" y="5763128"/>
            <a:ext cx="3693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0" i="0" dirty="0">
                <a:effectLst/>
                <a:latin typeface="-apple-system"/>
              </a:rPr>
              <a:t>由多个简单的部件组成的复杂模型。</a:t>
            </a: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105092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基础理论</a:t>
            </a:r>
            <a:endParaRPr lang="en-US" altLang="zh-CN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952069"/>
            <a:chOff x="5568043" y="1174090"/>
            <a:chExt cx="1383041" cy="1571969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152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2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965" y="254635"/>
            <a:ext cx="2181225" cy="12287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8B087A4-A172-82B4-AE40-EF1CE4B2C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239" y="1105031"/>
            <a:ext cx="8335117" cy="30705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C65FE6E-08E4-1E5C-4672-75F8DA194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4" y="4694580"/>
            <a:ext cx="6400800" cy="9715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B0077D-BF1C-981D-0D8D-38E393281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62" y="5755640"/>
            <a:ext cx="6096000" cy="84772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7A51978-E003-2AF3-CDB3-0E996ABC07AA}"/>
              </a:ext>
            </a:extLst>
          </p:cNvPr>
          <p:cNvSpPr txBox="1"/>
          <p:nvPr/>
        </p:nvSpPr>
        <p:spPr>
          <a:xfrm>
            <a:off x="193562" y="436932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规律总结：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5B16329-D110-F654-F25B-B5A9C78AA440}"/>
              </a:ext>
            </a:extLst>
          </p:cNvPr>
          <p:cNvSpPr txBox="1"/>
          <p:nvPr/>
        </p:nvSpPr>
        <p:spPr>
          <a:xfrm>
            <a:off x="1342239" y="57701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灭霸的响指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4E6E01F-5386-8D0A-C884-F76B859558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9563" y="4500801"/>
            <a:ext cx="5902438" cy="21025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1538883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单节点绘制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965" y="254635"/>
            <a:ext cx="2181225" cy="12287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84D2114-172E-BB85-632B-C1F7CF441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54" y="1719743"/>
            <a:ext cx="5098933" cy="279353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282B1A9-E93D-D49B-3AEF-69C17D61A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773" y="1639400"/>
            <a:ext cx="5990483" cy="29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7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1538883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多节点绘制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965" y="254635"/>
            <a:ext cx="2181225" cy="12287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3A4FF3-C391-4B54-ACB4-0FC05025E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18" y="1964815"/>
            <a:ext cx="6781800" cy="3381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98C4AA-5F95-C681-C654-ABAA44860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0577" y="1964815"/>
            <a:ext cx="3448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3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055602" y="2485502"/>
            <a:ext cx="8061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谢谢观看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600054" y="3594485"/>
            <a:ext cx="493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Aparajita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</a:rPr>
              <a:t>THANK YOU</a:t>
            </a:r>
            <a:endParaRPr lang="zh-CN" altLang="en-US" sz="4800" b="1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Aparajita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217</Words>
  <Application>Microsoft Office PowerPoint</Application>
  <PresentationFormat>宽屏</PresentationFormat>
  <Paragraphs>31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Adobe 黑体 Std R</vt:lpstr>
      <vt:lpstr>-apple-system</vt:lpstr>
      <vt:lpstr>宋体</vt:lpstr>
      <vt:lpstr>微软雅黑</vt:lpstr>
      <vt:lpstr>Aparajita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JialeiZhai@163.com</cp:lastModifiedBy>
  <cp:revision>99</cp:revision>
  <dcterms:created xsi:type="dcterms:W3CDTF">2020-08-06T03:23:00Z</dcterms:created>
  <dcterms:modified xsi:type="dcterms:W3CDTF">2022-07-14T01:59:36Z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