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3" r:id="rId3"/>
    <p:sldId id="263" r:id="rId4"/>
    <p:sldId id="264" r:id="rId5"/>
    <p:sldId id="270" r:id="rId6"/>
    <p:sldId id="324" r:id="rId8"/>
    <p:sldId id="322" r:id="rId9"/>
    <p:sldId id="393" r:id="rId10"/>
    <p:sldId id="384" r:id="rId11"/>
    <p:sldId id="387" r:id="rId12"/>
    <p:sldId id="386" r:id="rId13"/>
    <p:sldId id="273" r:id="rId14"/>
    <p:sldId id="391" r:id="rId15"/>
    <p:sldId id="32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leiZhai@163.com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2C344B"/>
    <a:srgbClr val="21273E"/>
    <a:srgbClr val="DADCE4"/>
    <a:srgbClr val="3A2E4F"/>
    <a:srgbClr val="528DA9"/>
    <a:srgbClr val="4A67D4"/>
    <a:srgbClr val="7483DE"/>
    <a:srgbClr val="7383E1"/>
    <a:srgbClr val="8DB6FF"/>
    <a:srgbClr val="ABC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>
        <p:guide orient="horz" pos="2209"/>
        <p:guide pos="38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EA053EFB-6033-4CE6-AA30-12A46473932B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3CF659B7-856F-413B-B4A3-0AD6F5EDB980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 flipH="1"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6580" y="470718"/>
            <a:ext cx="3196131" cy="5562601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1219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96721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/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75414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ea typeface="Adobe 黑体 Std R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50015" y="1451085"/>
            <a:ext cx="11332551" cy="36464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F68D6209-B3DA-41BE-87E3-CC78C5062099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44341BB1-40C4-4700-B8C2-D06FA29C9A59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561945" y="1041338"/>
            <a:ext cx="2449031" cy="272823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99873" y="3104038"/>
            <a:ext cx="2449031" cy="33587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099873" y="1036736"/>
            <a:ext cx="2449031" cy="196440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561945" y="3881535"/>
            <a:ext cx="2449031" cy="25812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448163" y="6382170"/>
            <a:ext cx="547804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ECB62A96-75BD-4D1B-A9DE-49026C62D5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389" y="365781"/>
            <a:ext cx="10515224" cy="1324636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389" y="1825891"/>
            <a:ext cx="10515224" cy="4351729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  <a:lvl2pPr>
              <a:defRPr>
                <a:ea typeface="Adobe 黑体 Std R" panose="020B0400000000000000" pitchFamily="34" charset="-122"/>
              </a:defRPr>
            </a:lvl2pPr>
            <a:lvl3pPr>
              <a:defRPr>
                <a:ea typeface="Adobe 黑体 Std R" panose="020B0400000000000000" pitchFamily="34" charset="-122"/>
              </a:defRPr>
            </a:lvl3pPr>
            <a:lvl4pPr>
              <a:defRPr>
                <a:ea typeface="Adobe 黑体 Std R" panose="020B0400000000000000" pitchFamily="34" charset="-122"/>
              </a:defRPr>
            </a:lvl4pPr>
            <a:lvl5pPr>
              <a:defRPr>
                <a:ea typeface="Adobe 黑体 Std R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390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6CE9CDA6-EBF6-406F-B3E0-C54727C5BA5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413" y="6356748"/>
            <a:ext cx="4115176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1167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1EEBC43A-32FB-4EEB-A6E0-814D95442B88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682" y="1156519"/>
            <a:ext cx="9199044" cy="5146631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930141" y="1410612"/>
            <a:ext cx="5801591" cy="3627203"/>
          </a:xfrm>
          <a:custGeom>
            <a:avLst/>
            <a:gdLst>
              <a:gd name="connsiteX0" fmla="*/ 0 w 5778698"/>
              <a:gd name="connsiteY0" fmla="*/ 0 h 3627202"/>
              <a:gd name="connsiteX1" fmla="*/ 5778698 w 5778698"/>
              <a:gd name="connsiteY1" fmla="*/ 0 h 3627202"/>
              <a:gd name="connsiteX2" fmla="*/ 5778698 w 5778698"/>
              <a:gd name="connsiteY2" fmla="*/ 3627202 h 3627202"/>
              <a:gd name="connsiteX3" fmla="*/ 0 w 5778698"/>
              <a:gd name="connsiteY3" fmla="*/ 3627202 h 3627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698" h="3627202">
                <a:moveTo>
                  <a:pt x="0" y="0"/>
                </a:moveTo>
                <a:lnTo>
                  <a:pt x="5778698" y="0"/>
                </a:lnTo>
                <a:lnTo>
                  <a:pt x="5778698" y="3627202"/>
                </a:lnTo>
                <a:lnTo>
                  <a:pt x="0" y="3627202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hyperlink" Target="http://code.google.com/p/threedlibrary/&#13;" TargetMode="External"/><Relationship Id="rId6" Type="http://schemas.openxmlformats.org/officeDocument/2006/relationships/hyperlink" Target="http://code.google.com/p/closure-library/&#13;" TargetMode="External"/><Relationship Id="rId5" Type="http://schemas.openxmlformats.org/officeDocument/2006/relationships/hyperlink" Target="http://code.google.com/p/webgl-mjs/" TargetMode="External"/><Relationship Id="rId4" Type="http://schemas.openxmlformats.org/officeDocument/2006/relationships/hyperlink" Target="http://sylvester.jcoglan.com/" TargetMode="External"/><Relationship Id="rId3" Type="http://schemas.openxmlformats.org/officeDocument/2006/relationships/hyperlink" Target="https://glmatrix.net/docs/module-mat4.html" TargetMode="External"/><Relationship Id="rId2" Type="http://schemas.openxmlformats.org/officeDocument/2006/relationships/image" Target="../media/image6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7724" y="1747613"/>
            <a:ext cx="8856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+mn-ea"/>
                <a:cs typeface="Aparajita" panose="020B0604020202020204" pitchFamily="34" charset="0"/>
              </a:rPr>
              <a:t>2022 WebGL</a:t>
            </a:r>
            <a:r>
              <a:rPr lang="zh-CN" altLang="en-US" sz="7200" dirty="0">
                <a:latin typeface="+mn-ea"/>
                <a:cs typeface="Aparajita" panose="020B0604020202020204" pitchFamily="34" charset="0"/>
              </a:rPr>
              <a:t>中级课程</a:t>
            </a:r>
            <a:endParaRPr lang="zh-CN" altLang="en-US" sz="7200" dirty="0">
              <a:latin typeface="+mn-ea"/>
              <a:cs typeface="Aparajita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854"/>
            <a:ext cx="2095531" cy="267514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565895" y="3120408"/>
            <a:ext cx="635762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 dirty="0">
                <a:latin typeface="+mn-ea"/>
              </a:rPr>
              <a:t>动态变换与动画实际应用</a:t>
            </a:r>
            <a:endParaRPr lang="zh-CN" altLang="en-US" sz="4400" b="1" dirty="0"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88616" y="4831757"/>
            <a:ext cx="236601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讲解人：冰老师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dirty="0"/>
              <a:t>讲解时间：</a:t>
            </a:r>
            <a:r>
              <a:rPr lang="en-US" altLang="zh-CN" dirty="0"/>
              <a:t>2022.05.12</a:t>
            </a:r>
            <a:endParaRPr lang="en-US" altLang="zh-CN" dirty="0"/>
          </a:p>
        </p:txBody>
      </p:sp>
    </p:spTree>
  </p:cSld>
  <p:clrMapOvr>
    <a:masterClrMapping/>
  </p:clrMapOvr>
  <p:transition/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612140" cy="507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旋转</a:t>
            </a:r>
            <a:endParaRPr lang="zh-CN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V="1">
            <a:off x="2433955" y="3198495"/>
            <a:ext cx="7082790" cy="3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5604510" y="1817370"/>
            <a:ext cx="19685" cy="2795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等腰三角形 10"/>
          <p:cNvSpPr/>
          <p:nvPr/>
        </p:nvSpPr>
        <p:spPr>
          <a:xfrm>
            <a:off x="5207635" y="248856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rot="10800000">
            <a:off x="5219065" y="2713990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左弧形箭头 4"/>
          <p:cNvSpPr/>
          <p:nvPr/>
        </p:nvSpPr>
        <p:spPr>
          <a:xfrm rot="10800000">
            <a:off x="5662295" y="2314575"/>
            <a:ext cx="821690" cy="1565275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1224280" cy="507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复合变换</a:t>
            </a:r>
            <a:endParaRPr lang="zh-CN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V="1">
            <a:off x="544195" y="3655695"/>
            <a:ext cx="5482590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2114550" y="2274570"/>
            <a:ext cx="19685" cy="2795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等腰三角形 10"/>
          <p:cNvSpPr/>
          <p:nvPr/>
        </p:nvSpPr>
        <p:spPr>
          <a:xfrm>
            <a:off x="1717675" y="294576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>
            <a:off x="3834130" y="294576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2632075" y="3486150"/>
            <a:ext cx="1202055" cy="3721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左弧形箭头 13"/>
          <p:cNvSpPr/>
          <p:nvPr/>
        </p:nvSpPr>
        <p:spPr>
          <a:xfrm rot="10800000">
            <a:off x="4646930" y="2209800"/>
            <a:ext cx="821690" cy="1565275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等腰三角形 14"/>
          <p:cNvSpPr/>
          <p:nvPr/>
        </p:nvSpPr>
        <p:spPr>
          <a:xfrm rot="10800000">
            <a:off x="1717675" y="108521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6388100" y="3627755"/>
            <a:ext cx="5482590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 flipV="1">
            <a:off x="7958455" y="2230120"/>
            <a:ext cx="19685" cy="2795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等腰三角形 18"/>
          <p:cNvSpPr/>
          <p:nvPr/>
        </p:nvSpPr>
        <p:spPr>
          <a:xfrm>
            <a:off x="7561580" y="290131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左弧形箭头 21"/>
          <p:cNvSpPr/>
          <p:nvPr/>
        </p:nvSpPr>
        <p:spPr>
          <a:xfrm rot="10800000">
            <a:off x="8285480" y="2606040"/>
            <a:ext cx="821690" cy="1565275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等腰三角形 22"/>
          <p:cNvSpPr/>
          <p:nvPr/>
        </p:nvSpPr>
        <p:spPr>
          <a:xfrm rot="10800000">
            <a:off x="7561580" y="3046730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0800000">
            <a:off x="9755505" y="3046730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右箭头 25"/>
          <p:cNvSpPr/>
          <p:nvPr/>
        </p:nvSpPr>
        <p:spPr>
          <a:xfrm>
            <a:off x="8528050" y="3422650"/>
            <a:ext cx="1202055" cy="3721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7" name="直接连接符 26"/>
          <p:cNvCxnSpPr/>
          <p:nvPr/>
        </p:nvCxnSpPr>
        <p:spPr>
          <a:xfrm>
            <a:off x="6155055" y="182245"/>
            <a:ext cx="8255" cy="6650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654810" y="4920615"/>
            <a:ext cx="1669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先平移后旋转</a:t>
            </a:r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7949565" y="4988560"/>
            <a:ext cx="1669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先</a:t>
            </a:r>
            <a:r>
              <a:rPr lang="zh-CN" altLang="en-US">
                <a:sym typeface="+mn-ea"/>
              </a:rPr>
              <a:t>旋转</a:t>
            </a:r>
            <a:r>
              <a:rPr lang="zh-CN" altLang="en-US"/>
              <a:t>后</a:t>
            </a:r>
            <a:r>
              <a:rPr lang="zh-CN" altLang="en-US">
                <a:sym typeface="+mn-ea"/>
              </a:rPr>
              <a:t>平移</a:t>
            </a:r>
            <a:endParaRPr lang="zh-CN" altLang="en-US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95" y="5288915"/>
            <a:ext cx="4572000" cy="333375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95" y="5709285"/>
            <a:ext cx="5534025" cy="24765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195" y="6138545"/>
            <a:ext cx="5508625" cy="21907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190" y="6357620"/>
            <a:ext cx="5775960" cy="394335"/>
          </a:xfrm>
          <a:prstGeom prst="rect">
            <a:avLst/>
          </a:prstGeom>
        </p:spPr>
      </p:pic>
      <p:sp>
        <p:nvSpPr>
          <p:cNvPr id="34" name="文本框 33"/>
          <p:cNvSpPr txBox="1"/>
          <p:nvPr/>
        </p:nvSpPr>
        <p:spPr>
          <a:xfrm>
            <a:off x="6163310" y="5334635"/>
            <a:ext cx="57080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旋转后的坐标 </a:t>
            </a:r>
            <a:r>
              <a:rPr lang="en-US" altLang="zh-CN"/>
              <a:t>= </a:t>
            </a:r>
            <a:r>
              <a:rPr lang="zh-CN" altLang="en-US"/>
              <a:t>旋转矩阵</a:t>
            </a:r>
            <a:r>
              <a:rPr lang="en-US" altLang="zh-CN"/>
              <a:t>*</a:t>
            </a:r>
            <a:r>
              <a:rPr lang="zh-CN" altLang="en-US"/>
              <a:t>原始坐标</a:t>
            </a:r>
            <a:endParaRPr lang="zh-CN" altLang="en-US"/>
          </a:p>
          <a:p>
            <a:r>
              <a:rPr lang="zh-CN" altLang="en-US">
                <a:sym typeface="+mn-ea"/>
              </a:rPr>
              <a:t>旋转后平移的坐标 </a:t>
            </a:r>
            <a:r>
              <a:rPr lang="en-US" altLang="zh-CN">
                <a:sym typeface="+mn-ea"/>
              </a:rPr>
              <a:t>= </a:t>
            </a:r>
            <a:r>
              <a:rPr lang="zh-CN" altLang="en-US">
                <a:sym typeface="+mn-ea"/>
              </a:rPr>
              <a:t>平移矩阵</a:t>
            </a:r>
            <a:r>
              <a:rPr lang="en-US" altLang="zh-CN">
                <a:sym typeface="+mn-ea"/>
              </a:rPr>
              <a:t>*</a:t>
            </a:r>
            <a:r>
              <a:rPr lang="zh-CN" altLang="en-US">
                <a:sym typeface="+mn-ea"/>
              </a:rPr>
              <a:t>旋转后的坐标</a:t>
            </a:r>
            <a:endParaRPr lang="zh-CN" altLang="en-US">
              <a:sym typeface="+mn-ea"/>
            </a:endParaRPr>
          </a:p>
          <a:p>
            <a:r>
              <a:rPr lang="zh-CN" altLang="en-US"/>
              <a:t>旋转后平移的坐标 </a:t>
            </a:r>
            <a:r>
              <a:rPr lang="en-US" altLang="zh-CN"/>
              <a:t>= </a:t>
            </a:r>
            <a:r>
              <a:rPr lang="zh-CN" altLang="en-US"/>
              <a:t>平移矩阵</a:t>
            </a:r>
            <a:r>
              <a:rPr lang="en-US" altLang="zh-CN"/>
              <a:t>*</a:t>
            </a:r>
            <a:r>
              <a:rPr lang="zh-CN" altLang="en-US"/>
              <a:t>（</a:t>
            </a:r>
            <a:r>
              <a:rPr lang="zh-CN" altLang="en-US">
                <a:sym typeface="+mn-ea"/>
              </a:rPr>
              <a:t>旋转矩阵</a:t>
            </a:r>
            <a:r>
              <a:rPr lang="en-US" altLang="zh-CN">
                <a:sym typeface="+mn-ea"/>
              </a:rPr>
              <a:t>*</a:t>
            </a:r>
            <a:r>
              <a:rPr lang="zh-CN" altLang="en-US">
                <a:sym typeface="+mn-ea"/>
              </a:rPr>
              <a:t>原始坐标）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旋转后平移的坐标 </a:t>
            </a:r>
            <a:r>
              <a:rPr lang="en-US" altLang="zh-CN">
                <a:sym typeface="+mn-ea"/>
              </a:rPr>
              <a:t>= </a:t>
            </a:r>
            <a:r>
              <a:rPr lang="zh-CN" altLang="en-US">
                <a:sym typeface="+mn-ea"/>
              </a:rPr>
              <a:t>（</a:t>
            </a:r>
            <a:r>
              <a:rPr lang="zh-CN" altLang="en-US">
                <a:sym typeface="+mn-ea"/>
              </a:rPr>
              <a:t>平移矩阵</a:t>
            </a:r>
            <a:r>
              <a:rPr lang="en-US" altLang="zh-CN">
                <a:sym typeface="+mn-ea"/>
              </a:rPr>
              <a:t>*</a:t>
            </a:r>
            <a:r>
              <a:rPr lang="zh-CN" altLang="en-US">
                <a:sym typeface="+mn-ea"/>
              </a:rPr>
              <a:t>旋转矩阵）</a:t>
            </a:r>
            <a:r>
              <a:rPr lang="en-US" altLang="zh-CN">
                <a:sym typeface="+mn-ea"/>
              </a:rPr>
              <a:t>*</a:t>
            </a:r>
            <a:r>
              <a:rPr lang="zh-CN" altLang="en-US">
                <a:sym typeface="+mn-ea"/>
              </a:rPr>
              <a:t>原始坐标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endParaRPr lang="en-US" altLang="zh-CN"/>
          </a:p>
        </p:txBody>
      </p:sp>
    </p:spTree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1224280" cy="507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复合变换</a:t>
            </a:r>
            <a:endParaRPr lang="zh-CN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765" y="1009015"/>
            <a:ext cx="5238750" cy="52482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114155" y="2830830"/>
            <a:ext cx="215709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秒针每分钟转</a:t>
            </a:r>
            <a:r>
              <a:rPr lang="en-US" altLang="zh-CN"/>
              <a:t>360</a:t>
            </a:r>
            <a:r>
              <a:rPr lang="zh-CN" altLang="en-US"/>
              <a:t>度 每秒钟转</a:t>
            </a:r>
            <a:r>
              <a:rPr lang="en-US" altLang="zh-CN"/>
              <a:t>6</a:t>
            </a:r>
            <a:r>
              <a:rPr lang="zh-CN" altLang="en-US"/>
              <a:t>度</a:t>
            </a:r>
            <a:endParaRPr lang="zh-CN" altLang="en-US"/>
          </a:p>
          <a:p>
            <a:r>
              <a:rPr lang="zh-CN" altLang="en-US"/>
              <a:t>分针每分钟</a:t>
            </a:r>
            <a:r>
              <a:rPr lang="en-US" altLang="zh-CN"/>
              <a:t>6</a:t>
            </a:r>
            <a:r>
              <a:rPr lang="zh-CN" altLang="en-US"/>
              <a:t>度</a:t>
            </a:r>
            <a:endParaRPr lang="zh-CN" altLang="en-US"/>
          </a:p>
          <a:p>
            <a:r>
              <a:rPr lang="zh-CN" altLang="en-US"/>
              <a:t>每秒钟</a:t>
            </a:r>
            <a:r>
              <a:rPr lang="en-US" altLang="zh-CN"/>
              <a:t>0.1</a:t>
            </a:r>
            <a:r>
              <a:rPr lang="zh-CN" altLang="en-US"/>
              <a:t>度</a:t>
            </a:r>
            <a:endParaRPr lang="zh-CN" altLang="en-US"/>
          </a:p>
          <a:p>
            <a:r>
              <a:rPr lang="zh-CN" altLang="en-US"/>
              <a:t>时针每分钟</a:t>
            </a:r>
            <a:r>
              <a:rPr lang="en-US" altLang="zh-CN"/>
              <a:t>0.5</a:t>
            </a:r>
            <a:r>
              <a:rPr lang="zh-CN" altLang="en-US"/>
              <a:t>度</a:t>
            </a:r>
            <a:endParaRPr lang="zh-CN" altLang="en-US"/>
          </a:p>
          <a:p>
            <a:r>
              <a:rPr lang="zh-CN" altLang="en-US"/>
              <a:t>每秒钟转</a:t>
            </a:r>
            <a:r>
              <a:rPr lang="en-US" altLang="zh-CN"/>
              <a:t>0.5/60</a:t>
            </a:r>
            <a:r>
              <a:rPr lang="zh-CN" altLang="en-US"/>
              <a:t>度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度 </a:t>
            </a:r>
            <a:r>
              <a:rPr lang="en-US" altLang="zh-CN"/>
              <a:t>= PI/180 </a:t>
            </a:r>
            <a:r>
              <a:rPr lang="zh-CN" altLang="en-US"/>
              <a:t>弧度</a:t>
            </a:r>
            <a:endParaRPr lang="zh-CN" altLang="en-US"/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055602" y="2485502"/>
            <a:ext cx="8061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谢谢观看</a:t>
            </a:r>
            <a:endParaRPr lang="zh-CN" altLang="en-US" sz="8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600054" y="3594485"/>
            <a:ext cx="493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Aparajita" panose="020B0604020202020204" pitchFamily="34" charset="0"/>
                <a:ea typeface="微软雅黑" panose="020B0503020204020204" pitchFamily="34" charset="-122"/>
                <a:cs typeface="Aparajita" panose="020B0604020202020204" pitchFamily="34" charset="0"/>
              </a:rPr>
              <a:t>THANK YOU</a:t>
            </a:r>
            <a:endParaRPr lang="zh-CN" altLang="en-US" sz="4800" b="1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Aparajita" panose="020B0604020202020204" pitchFamily="34" charset="0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44399" flipV="1">
            <a:off x="-175852" y="-152570"/>
            <a:ext cx="6930283" cy="738947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07897" y="1235342"/>
            <a:ext cx="1982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造字工房力黑（非商用）常规体" pitchFamily="50" charset="-122"/>
                <a:cs typeface="Aparajita" panose="020B0604020202020204" pitchFamily="34" charset="0"/>
              </a:rPr>
              <a:t>CONTENTS</a:t>
            </a:r>
            <a:endParaRPr lang="zh-CN" altLang="en-US" sz="2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parajita" panose="020B0604020202020204" pitchFamily="34" charset="0"/>
              <a:ea typeface="造字工房力黑（非商用）常规体" pitchFamily="50" charset="-122"/>
              <a:cs typeface="Aparajita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9079" y="1723504"/>
            <a:ext cx="1256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目录</a:t>
            </a:r>
            <a:endParaRPr lang="zh-CN" altLang="en-US" sz="4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355538" y="2812169"/>
            <a:ext cx="3308851" cy="528685"/>
            <a:chOff x="7160548" y="2534162"/>
            <a:chExt cx="3308851" cy="528685"/>
          </a:xfrm>
        </p:grpSpPr>
        <p:sp>
          <p:nvSpPr>
            <p:cNvPr id="11" name="文本框 10"/>
            <p:cNvSpPr txBox="1"/>
            <p:nvPr/>
          </p:nvSpPr>
          <p:spPr>
            <a:xfrm>
              <a:off x="7843210" y="2688777"/>
              <a:ext cx="1273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前言</a:t>
              </a:r>
              <a:endParaRPr lang="zh-CN" altLang="en-US" b="1" dirty="0">
                <a:solidFill>
                  <a:srgbClr val="2C344B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342620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01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937582" y="3571477"/>
            <a:ext cx="3308851" cy="528685"/>
            <a:chOff x="7160548" y="2534162"/>
            <a:chExt cx="3308851" cy="528685"/>
          </a:xfrm>
        </p:grpSpPr>
        <p:sp>
          <p:nvSpPr>
            <p:cNvPr id="54" name="文本框 53"/>
            <p:cNvSpPr txBox="1"/>
            <p:nvPr/>
          </p:nvSpPr>
          <p:spPr>
            <a:xfrm>
              <a:off x="8514376" y="2688777"/>
              <a:ext cx="1273159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理论基础</a:t>
              </a:r>
              <a:endParaRPr lang="zh-CN" altLang="en-US" b="1" dirty="0">
                <a:solidFill>
                  <a:srgbClr val="2C344B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9879757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02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sp>
        <p:nvSpPr>
          <p:cNvPr id="95" name="矩形 94"/>
          <p:cNvSpPr/>
          <p:nvPr/>
        </p:nvSpPr>
        <p:spPr>
          <a:xfrm>
            <a:off x="2204854" y="2894217"/>
            <a:ext cx="1748168" cy="1505737"/>
          </a:xfrm>
          <a:prstGeom prst="rect">
            <a:avLst/>
          </a:prstGeom>
          <a:gradFill>
            <a:gsLst>
              <a:gs pos="0">
                <a:srgbClr val="2C344B">
                  <a:alpha val="0"/>
                </a:srgbClr>
              </a:gs>
              <a:gs pos="86000">
                <a:srgbClr val="2127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BUSINESS PLAN</a:t>
            </a:r>
            <a:endParaRPr lang="zh-CN" altLang="en-US" sz="3200" dirty="0"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4973269" y="1609541"/>
            <a:ext cx="7218731" cy="69134"/>
            <a:chOff x="4973269" y="1609541"/>
            <a:chExt cx="7218731" cy="69134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4973269" y="1644108"/>
              <a:ext cx="7218731" cy="0"/>
            </a:xfrm>
            <a:prstGeom prst="line">
              <a:avLst/>
            </a:prstGeom>
            <a:ln w="12700">
              <a:solidFill>
                <a:srgbClr val="2127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矩形 95"/>
            <p:cNvSpPr/>
            <p:nvPr/>
          </p:nvSpPr>
          <p:spPr>
            <a:xfrm>
              <a:off x="4978265" y="1609541"/>
              <a:ext cx="932856" cy="69134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355922" y="4300457"/>
            <a:ext cx="3308851" cy="577580"/>
            <a:chOff x="7160548" y="2485267"/>
            <a:chExt cx="3308851" cy="577580"/>
          </a:xfrm>
        </p:grpSpPr>
        <p:sp>
          <p:nvSpPr>
            <p:cNvPr id="3" name="文本框 2"/>
            <p:cNvSpPr txBox="1"/>
            <p:nvPr/>
          </p:nvSpPr>
          <p:spPr>
            <a:xfrm>
              <a:off x="8514376" y="2688777"/>
              <a:ext cx="1273159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案例实战</a:t>
              </a:r>
              <a:endParaRPr lang="zh-CN" altLang="en-US" b="1" dirty="0">
                <a:solidFill>
                  <a:srgbClr val="2C344B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342297" y="2485267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03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  <p:bldLst>
      <p:bldP spid="4" grpId="0"/>
      <p:bldP spid="5" grpId="0"/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95904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前言</a:t>
            </a:r>
            <a:endParaRPr lang="zh-CN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1783284"/>
            <a:chOff x="5568043" y="1174090"/>
            <a:chExt cx="1383041" cy="2944395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2894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11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615553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前言</a:t>
            </a:r>
            <a:endParaRPr lang="zh-CN" altLang="en-US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4866" y="338246"/>
            <a:ext cx="1619250" cy="6477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53110" y="1436370"/>
            <a:ext cx="1078928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/>
            <a:r>
              <a:rPr lang="zh-CN" altLang="en-US"/>
              <a:t>矩阵的计算方法，也不是什么特别奇怪复杂的东西，如果数学好好学习的话，没有基础也可以进行基本的矩阵计算。但是，如果不知道矩阵的加法和乘法运算的话，要进行稍微复杂一些的矩阵计算是非常难的。</a:t>
            </a:r>
            <a:endParaRPr lang="zh-CN" altLang="en-US"/>
          </a:p>
          <a:p>
            <a:pPr indent="457200" fontAlgn="auto"/>
            <a:r>
              <a:rPr lang="zh-CN" altLang="en-US"/>
              <a:t>事实上，如果你不能掌握矩阵的使用的话，编程会变得非常难的。但是，也不是说，必须把矩阵的每一个角落都掌握。</a:t>
            </a:r>
            <a:endParaRPr lang="zh-CN" altLang="en-US"/>
          </a:p>
          <a:p>
            <a:pPr indent="457200" fontAlgn="auto"/>
            <a:r>
              <a:rPr lang="zh-CN" altLang="en-US"/>
              <a:t>矩阵的使用方法，并不是详细的计算方法。特别是在3D开发中，矩阵能够做什么，通过什么运算能得到什么样的结果，主要是掌握矩阵的使用方法，这一点很重要。。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577465" y="4377690"/>
            <a:ext cx="9486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olidFill>
                  <a:srgbClr val="FF0000"/>
                </a:solidFill>
                <a:hlinkClick r:id="rId3" action="ppaction://hlinkfile"/>
              </a:rPr>
              <a:t>glmatrix</a:t>
            </a:r>
            <a:endParaRPr lang="zh-CN" altLang="en-US">
              <a:solidFill>
                <a:srgbClr val="FF0000"/>
              </a:solidFill>
              <a:hlinkClick r:id="rId3" action="ppaction://hlinkfile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12360" y="4377690"/>
            <a:ext cx="114744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hlinkClick r:id="rId4"/>
              </a:rPr>
              <a:t> Sylvester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718425" y="4377690"/>
            <a:ext cx="124777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  <a:hlinkClick r:id="rId5"/>
              </a:rPr>
              <a:t>WebGL-mjs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577465" y="5302250"/>
            <a:ext cx="18135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hlinkClick r:id="rId6"/>
              </a:rPr>
              <a:t>closure-library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111115" y="5302250"/>
            <a:ext cx="145923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hlinkClick r:id="rId7"/>
              </a:rPr>
              <a:t>threedlibrary</a:t>
            </a: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2199005" y="3890645"/>
            <a:ext cx="1729740" cy="127952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基础理论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2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2448560" cy="507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平移、旋转、缩放</a:t>
            </a:r>
            <a:endParaRPr lang="zh-CN" altLang="en-US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77850" y="1864360"/>
            <a:ext cx="556133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var persp = mat4.create();</a:t>
            </a:r>
            <a:r>
              <a:rPr lang="zh-CN" altLang="en-US">
                <a:solidFill>
                  <a:schemeClr val="accent1"/>
                </a:solidFill>
              </a:rPr>
              <a:t>创建矩阵</a:t>
            </a:r>
            <a:endParaRPr lang="zh-CN" altLang="en-US"/>
          </a:p>
          <a:p>
            <a:r>
              <a:rPr lang="zh-CN" altLang="en-US"/>
              <a:t>mat4.perspective(45, 4/3, 1, 100, persp);</a:t>
            </a:r>
            <a:r>
              <a:rPr lang="zh-CN" altLang="en-US">
                <a:solidFill>
                  <a:schemeClr val="accent1"/>
                </a:solidFill>
              </a:rPr>
              <a:t>创建投影矩阵</a:t>
            </a:r>
            <a:endParaRPr lang="zh-CN" altLang="en-US">
              <a:solidFill>
                <a:schemeClr val="accent1"/>
              </a:solidFill>
            </a:endParaRPr>
          </a:p>
          <a:p>
            <a:r>
              <a:rPr lang="zh-CN" altLang="en-US"/>
              <a:t>gl.uniformMatrix4fv(perspectiveUniform, false, persp);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139180" y="2235200"/>
            <a:ext cx="569912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var modelView = mat4.create();</a:t>
            </a:r>
            <a:endParaRPr lang="zh-CN" altLang="en-US"/>
          </a:p>
          <a:p>
            <a:r>
              <a:rPr lang="zh-CN" altLang="en-US"/>
              <a:t>mat4.identity(modelView); </a:t>
            </a:r>
            <a:r>
              <a:rPr lang="zh-CN" altLang="en-US">
                <a:solidFill>
                  <a:schemeClr val="accent1"/>
                </a:solidFill>
                <a:sym typeface="+mn-ea"/>
              </a:rPr>
              <a:t>矩阵单元化</a:t>
            </a:r>
            <a:endParaRPr lang="zh-CN" altLang="en-US">
              <a:solidFill>
                <a:schemeClr val="accent1"/>
              </a:solidFill>
            </a:endParaRPr>
          </a:p>
          <a:p>
            <a:r>
              <a:rPr lang="zh-CN" altLang="en-US"/>
              <a:t>mat4.translate(modelView, [0, 0, -10]);</a:t>
            </a:r>
            <a:r>
              <a:rPr lang="zh-CN" altLang="en-US">
                <a:solidFill>
                  <a:schemeClr val="accent1"/>
                </a:solidFill>
              </a:rPr>
              <a:t> 向</a:t>
            </a:r>
            <a:r>
              <a:rPr lang="en-US" altLang="zh-CN">
                <a:solidFill>
                  <a:schemeClr val="accent1"/>
                </a:solidFill>
              </a:rPr>
              <a:t>Z</a:t>
            </a:r>
            <a:r>
              <a:rPr lang="zh-CN" altLang="en-US">
                <a:solidFill>
                  <a:schemeClr val="accent1"/>
                </a:solidFill>
              </a:rPr>
              <a:t>轴方向移动</a:t>
            </a:r>
            <a:r>
              <a:rPr lang="en-US" altLang="zh-CN">
                <a:solidFill>
                  <a:schemeClr val="accent1"/>
                </a:solidFill>
              </a:rPr>
              <a:t>10</a:t>
            </a:r>
            <a:r>
              <a:rPr lang="zh-CN" altLang="en-US">
                <a:solidFill>
                  <a:schemeClr val="accent1"/>
                </a:solidFill>
              </a:rPr>
              <a:t>个单位</a:t>
            </a:r>
            <a:endParaRPr lang="zh-CN" altLang="en-US">
              <a:solidFill>
                <a:schemeClr val="accent1"/>
              </a:solidFill>
            </a:endParaRPr>
          </a:p>
          <a:p>
            <a:r>
              <a:rPr lang="zh-CN" altLang="en-US"/>
              <a:t>mat4.rotate(modelView, Math.PI/2, [0, 1, 0]); </a:t>
            </a:r>
            <a:r>
              <a:rPr lang="zh-CN" altLang="en-US">
                <a:solidFill>
                  <a:schemeClr val="accent1"/>
                </a:solidFill>
              </a:rPr>
              <a:t>旋转</a:t>
            </a:r>
            <a:r>
              <a:rPr lang="en-US" altLang="zh-CN">
                <a:solidFill>
                  <a:schemeClr val="accent1"/>
                </a:solidFill>
              </a:rPr>
              <a:t>90</a:t>
            </a:r>
            <a:r>
              <a:rPr lang="zh-CN" altLang="en-US">
                <a:solidFill>
                  <a:schemeClr val="accent1"/>
                </a:solidFill>
              </a:rPr>
              <a:t>度围着</a:t>
            </a:r>
            <a:r>
              <a:rPr lang="en-US" altLang="zh-CN">
                <a:solidFill>
                  <a:schemeClr val="accent1"/>
                </a:solidFill>
              </a:rPr>
              <a:t>y</a:t>
            </a:r>
            <a:r>
              <a:rPr lang="zh-CN" altLang="en-US">
                <a:solidFill>
                  <a:schemeClr val="accent1"/>
                </a:solidFill>
              </a:rPr>
              <a:t>轴</a:t>
            </a:r>
            <a:endParaRPr lang="zh-CN" altLang="en-US">
              <a:solidFill>
                <a:schemeClr val="accent1"/>
              </a:solidFill>
            </a:endParaRPr>
          </a:p>
          <a:p>
            <a:r>
              <a:rPr lang="zh-CN" altLang="en-US"/>
              <a:t>mat4.scale(modelView, [2, 2, 2]); </a:t>
            </a:r>
            <a:r>
              <a:rPr lang="en-US" altLang="zh-CN">
                <a:solidFill>
                  <a:schemeClr val="accent1"/>
                </a:solidFill>
              </a:rPr>
              <a:t>xyz</a:t>
            </a:r>
            <a:r>
              <a:rPr lang="zh-CN" altLang="en-US">
                <a:solidFill>
                  <a:schemeClr val="accent1"/>
                </a:solidFill>
              </a:rPr>
              <a:t>扩大</a:t>
            </a:r>
            <a:r>
              <a:rPr lang="en-US" altLang="zh-CN">
                <a:solidFill>
                  <a:schemeClr val="accent1"/>
                </a:solidFill>
              </a:rPr>
              <a:t>2</a:t>
            </a:r>
            <a:r>
              <a:rPr lang="zh-CN" altLang="en-US">
                <a:solidFill>
                  <a:schemeClr val="accent1"/>
                </a:solidFill>
              </a:rPr>
              <a:t>倍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7850" y="4067175"/>
            <a:ext cx="503047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var modelViewPersp = mat4.create();</a:t>
            </a:r>
            <a:endParaRPr lang="zh-CN" altLang="en-US"/>
          </a:p>
          <a:p>
            <a:r>
              <a:rPr lang="zh-CN" altLang="en-US"/>
              <a:t>mat4.multiply(modelView, persp, modelViewPersp); </a:t>
            </a:r>
            <a:endParaRPr lang="zh-CN" altLang="en-US"/>
          </a:p>
          <a:p>
            <a:r>
              <a:rPr lang="zh-CN" altLang="en-US"/>
              <a:t> </a:t>
            </a:r>
            <a:r>
              <a:rPr lang="zh-CN" altLang="en-US">
                <a:solidFill>
                  <a:schemeClr val="accent1"/>
                </a:solidFill>
              </a:rPr>
              <a:t>modelViewPersp变量是 modelView 与 persp叉乘</a:t>
            </a:r>
            <a:endParaRPr lang="zh-CN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2448560" cy="507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平移、旋转、缩放</a:t>
            </a:r>
            <a:endParaRPr lang="zh-CN" altLang="en-US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219575" y="2896235"/>
            <a:ext cx="692150" cy="734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686935" y="1137920"/>
            <a:ext cx="2360295" cy="215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4219575" y="1131570"/>
            <a:ext cx="458470" cy="176466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4911725" y="1131570"/>
            <a:ext cx="2110105" cy="182245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4911725" y="3302635"/>
            <a:ext cx="2136140" cy="3282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4219575" y="3276600"/>
            <a:ext cx="493395" cy="31623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3554095" y="3215640"/>
            <a:ext cx="120650" cy="1905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stCxn id="12" idx="0"/>
          </p:cNvCxnSpPr>
          <p:nvPr/>
        </p:nvCxnSpPr>
        <p:spPr>
          <a:xfrm flipV="1">
            <a:off x="3614420" y="2904490"/>
            <a:ext cx="614045" cy="31115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3614420" y="3302635"/>
            <a:ext cx="588010" cy="3282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案例实战</a:t>
            </a:r>
            <a:endParaRPr lang="zh-CN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3</a:t>
              </a:r>
              <a:endPara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612140" cy="507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平移</a:t>
            </a:r>
            <a:endParaRPr lang="zh-CN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V="1">
            <a:off x="1863090" y="3455035"/>
            <a:ext cx="7082790" cy="3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5033645" y="2073910"/>
            <a:ext cx="19685" cy="2795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等腰三角形 3"/>
          <p:cNvSpPr/>
          <p:nvPr/>
        </p:nvSpPr>
        <p:spPr>
          <a:xfrm>
            <a:off x="4636770" y="274510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6753225" y="2745105"/>
            <a:ext cx="812800" cy="11245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右箭头 5"/>
          <p:cNvSpPr/>
          <p:nvPr/>
        </p:nvSpPr>
        <p:spPr>
          <a:xfrm>
            <a:off x="5551170" y="3285490"/>
            <a:ext cx="1202055" cy="3721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PA" val="v3.2.0"/>
</p:tagLst>
</file>

<file path=ppt/tags/tag3.xml><?xml version="1.0" encoding="utf-8"?>
<p:tagLst xmlns:p="http://schemas.openxmlformats.org/presentationml/2006/main">
  <p:tag name="PA" val="v3.2.0"/>
</p:tagLst>
</file>

<file path=ppt/tags/tag4.xml><?xml version="1.0" encoding="utf-8"?>
<p:tagLst xmlns:p="http://schemas.openxmlformats.org/presentationml/2006/main">
  <p:tag name="PA" val="v3.2.0"/>
</p:tagLst>
</file>

<file path=ppt/tags/tag5.xml><?xml version="1.0" encoding="utf-8"?>
<p:tagLst xmlns:p="http://schemas.openxmlformats.org/presentationml/2006/main">
  <p:tag name="PA" val="v3.2.0"/>
</p:tagLst>
</file>

<file path=ppt/tags/tag6.xml><?xml version="1.0" encoding="utf-8"?>
<p:tagLst xmlns:p="http://schemas.openxmlformats.org/presentationml/2006/main">
  <p:tag name="PA" val="v3.2.0"/>
</p:tagLst>
</file>

<file path=ppt/tags/tag7.xml><?xml version="1.0" encoding="utf-8"?>
<p:tagLst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1073</Words>
  <Application>WPS 演示</Application>
  <PresentationFormat>宽屏</PresentationFormat>
  <Paragraphs>107</Paragraphs>
  <Slides>13</Slides>
  <Notes>47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Aparajita</vt:lpstr>
      <vt:lpstr>Nirmala UI</vt:lpstr>
      <vt:lpstr>Adobe 黑体 Std R</vt:lpstr>
      <vt:lpstr>造字工房力黑（非商用）常规体</vt:lpstr>
      <vt:lpstr>微软雅黑 Light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Jiale</cp:lastModifiedBy>
  <cp:revision>95</cp:revision>
  <dcterms:created xsi:type="dcterms:W3CDTF">2020-08-06T03:23:00Z</dcterms:created>
  <dcterms:modified xsi:type="dcterms:W3CDTF">2022-05-23T13:03:47Z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