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1" r:id="rId4"/>
    <p:sldId id="262" r:id="rId5"/>
    <p:sldId id="267" r:id="rId6"/>
    <p:sldId id="287" r:id="rId7"/>
    <p:sldId id="292" r:id="rId8"/>
    <p:sldId id="277" r:id="rId9"/>
    <p:sldId id="288" r:id="rId10"/>
    <p:sldId id="266" r:id="rId11"/>
  </p:sldIdLst>
  <p:sldSz cx="12192000" cy="6858000"/>
  <p:notesSz cx="7104063" cy="10234613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97D"/>
    <a:srgbClr val="6AE7FF"/>
    <a:srgbClr val="278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7F6C1-9603-45EE-A0D2-F3D33C7FD7D2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1E28E-8D29-409A-8F38-39A934621C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43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285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31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19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57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949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108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510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296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77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e48e1d0cbffed09322e60ec6a930eaf3"/>
          <p:cNvPicPr>
            <a:picLocks noChangeAspect="1"/>
          </p:cNvPicPr>
          <p:nvPr userDrawn="1"/>
        </p:nvPicPr>
        <p:blipFill>
          <a:blip r:embed="rId3"/>
          <a:srcRect l="2081" r="13876"/>
          <a:stretch>
            <a:fillRect/>
          </a:stretch>
        </p:blipFill>
        <p:spPr>
          <a:xfrm>
            <a:off x="-60325" y="-5080"/>
            <a:ext cx="12313285" cy="686816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-60325" y="-5080"/>
            <a:ext cx="12313285" cy="686943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 advClick="0" advTm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393e6d2fc74159836bb16d23f5ad70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-2540"/>
            <a:ext cx="6817360" cy="68637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49879" y="2663190"/>
            <a:ext cx="8086987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W</a:t>
            </a:r>
            <a:r>
              <a:rPr lang="en-US" altLang="zh-CN" sz="5400" dirty="0">
                <a:solidFill>
                  <a:srgbClr val="6AE7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ebGL</a:t>
            </a:r>
            <a:r>
              <a:rPr lang="zh-CN" altLang="en-US" sz="54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实现动画效果</a:t>
            </a:r>
            <a:endParaRPr sz="5400" dirty="0">
              <a:solidFill>
                <a:srgbClr val="6AE7FF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85453" y="1580381"/>
            <a:ext cx="231838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6000" dirty="0">
                <a:solidFill>
                  <a:srgbClr val="6AE7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2022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55455" y="3903642"/>
            <a:ext cx="18205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讲解人：冰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53B96BB-301C-4E80-9FFE-A604E1D19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947"/>
            <a:ext cx="1754496" cy="200738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393e6d2fc74159836bb16d23f5ad70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-2540"/>
            <a:ext cx="6817360" cy="68637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778500" y="2399030"/>
            <a:ext cx="5478145" cy="11068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6600" b="1">
                <a:solidFill>
                  <a:srgbClr val="6AE7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CE488AB-D12D-420E-8349-766A1D105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095"/>
            <a:ext cx="1594300" cy="160894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FED8BA2-C556-4458-B120-FA7C5269CFD4}"/>
              </a:ext>
            </a:extLst>
          </p:cNvPr>
          <p:cNvSpPr/>
          <p:nvPr/>
        </p:nvSpPr>
        <p:spPr>
          <a:xfrm>
            <a:off x="217435" y="4697269"/>
            <a:ext cx="1159430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微信功能号</a:t>
            </a:r>
            <a:endParaRPr lang="zh-CN" sz="1200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D344D8-48B3-4743-8395-7EB7623FA45A}"/>
              </a:ext>
            </a:extLst>
          </p:cNvPr>
          <p:cNvSpPr/>
          <p:nvPr/>
        </p:nvSpPr>
        <p:spPr>
          <a:xfrm>
            <a:off x="1770796" y="5610874"/>
            <a:ext cx="115943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同名</a:t>
            </a:r>
            <a:r>
              <a:rPr lang="en-US" altLang="zh-CN" sz="1200" dirty="0" err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Bilibili</a:t>
            </a:r>
            <a:r>
              <a:rPr lang="en-US" altLang="zh-CN" sz="12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\</a:t>
            </a:r>
            <a:r>
              <a:rPr lang="en-US" altLang="zh-CN" sz="1200" dirty="0" err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csdn</a:t>
            </a:r>
            <a:endParaRPr lang="zh-CN" sz="1200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135"/>
          <p:cNvGrpSpPr/>
          <p:nvPr/>
        </p:nvGrpSpPr>
        <p:grpSpPr>
          <a:xfrm rot="10800000" flipH="1">
            <a:off x="856022" y="1246049"/>
            <a:ext cx="10491473" cy="4877076"/>
            <a:chOff x="850264" y="1552754"/>
            <a:chExt cx="10491473" cy="4877076"/>
          </a:xfrm>
        </p:grpSpPr>
        <p:grpSp>
          <p:nvGrpSpPr>
            <p:cNvPr id="135" name="组合 134"/>
            <p:cNvGrpSpPr/>
            <p:nvPr/>
          </p:nvGrpSpPr>
          <p:grpSpPr>
            <a:xfrm>
              <a:off x="850264" y="1552754"/>
              <a:ext cx="10491473" cy="4877076"/>
              <a:chOff x="850264" y="1552754"/>
              <a:chExt cx="10491473" cy="4877076"/>
            </a:xfrm>
          </p:grpSpPr>
          <p:sp>
            <p:nvSpPr>
              <p:cNvPr id="2" name="任意多边形 1"/>
              <p:cNvSpPr/>
              <p:nvPr/>
            </p:nvSpPr>
            <p:spPr>
              <a:xfrm>
                <a:off x="850264" y="1552754"/>
                <a:ext cx="10491473" cy="4877076"/>
              </a:xfrm>
              <a:custGeom>
                <a:avLst/>
                <a:gdLst>
                  <a:gd name="connsiteX0" fmla="*/ 7831355 w 10491473"/>
                  <a:gd name="connsiteY0" fmla="*/ 0 h 4877076"/>
                  <a:gd name="connsiteX1" fmla="*/ 9266735 w 10491473"/>
                  <a:gd name="connsiteY1" fmla="*/ 0 h 4877076"/>
                  <a:gd name="connsiteX2" fmla="*/ 9506378 w 10491473"/>
                  <a:gd name="connsiteY2" fmla="*/ 273194 h 4877076"/>
                  <a:gd name="connsiteX3" fmla="*/ 9724144 w 10491473"/>
                  <a:gd name="connsiteY3" fmla="*/ 273194 h 4877076"/>
                  <a:gd name="connsiteX4" fmla="*/ 10491473 w 10491473"/>
                  <a:gd name="connsiteY4" fmla="*/ 1040523 h 4877076"/>
                  <a:gd name="connsiteX5" fmla="*/ 10491473 w 10491473"/>
                  <a:gd name="connsiteY5" fmla="*/ 4877076 h 4877076"/>
                  <a:gd name="connsiteX6" fmla="*/ 10083708 w 10491473"/>
                  <a:gd name="connsiteY6" fmla="*/ 4877076 h 4877076"/>
                  <a:gd name="connsiteX7" fmla="*/ 9976858 w 10491473"/>
                  <a:gd name="connsiteY7" fmla="*/ 4718650 h 4877076"/>
                  <a:gd name="connsiteX8" fmla="*/ 9017366 w 10491473"/>
                  <a:gd name="connsiteY8" fmla="*/ 4718650 h 4877076"/>
                  <a:gd name="connsiteX9" fmla="*/ 8910516 w 10491473"/>
                  <a:gd name="connsiteY9" fmla="*/ 4877076 h 4877076"/>
                  <a:gd name="connsiteX10" fmla="*/ 767329 w 10491473"/>
                  <a:gd name="connsiteY10" fmla="*/ 4877076 h 4877076"/>
                  <a:gd name="connsiteX11" fmla="*/ 0 w 10491473"/>
                  <a:gd name="connsiteY11" fmla="*/ 4109747 h 4877076"/>
                  <a:gd name="connsiteX12" fmla="*/ 0 w 10491473"/>
                  <a:gd name="connsiteY12" fmla="*/ 3233529 h 4877076"/>
                  <a:gd name="connsiteX13" fmla="*/ 177598 w 10491473"/>
                  <a:gd name="connsiteY13" fmla="*/ 3068263 h 4877076"/>
                  <a:gd name="connsiteX14" fmla="*/ 177598 w 10491473"/>
                  <a:gd name="connsiteY14" fmla="*/ 2401062 h 4877076"/>
                  <a:gd name="connsiteX15" fmla="*/ 0 w 10491473"/>
                  <a:gd name="connsiteY15" fmla="*/ 2235796 h 4877076"/>
                  <a:gd name="connsiteX16" fmla="*/ 0 w 10491473"/>
                  <a:gd name="connsiteY16" fmla="*/ 273194 h 4877076"/>
                  <a:gd name="connsiteX17" fmla="*/ 433369 w 10491473"/>
                  <a:gd name="connsiteY17" fmla="*/ 273194 h 4877076"/>
                  <a:gd name="connsiteX18" fmla="*/ 673292 w 10491473"/>
                  <a:gd name="connsiteY18" fmla="*/ 1376 h 4877076"/>
                  <a:gd name="connsiteX19" fmla="*/ 2113993 w 10491473"/>
                  <a:gd name="connsiteY19" fmla="*/ 1376 h 4877076"/>
                  <a:gd name="connsiteX20" fmla="*/ 2353916 w 10491473"/>
                  <a:gd name="connsiteY20" fmla="*/ 273194 h 4877076"/>
                  <a:gd name="connsiteX21" fmla="*/ 7591712 w 10491473"/>
                  <a:gd name="connsiteY21" fmla="*/ 273194 h 487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491473" h="4877076">
                    <a:moveTo>
                      <a:pt x="7831355" y="0"/>
                    </a:moveTo>
                    <a:lnTo>
                      <a:pt x="9266735" y="0"/>
                    </a:lnTo>
                    <a:lnTo>
                      <a:pt x="9506378" y="273194"/>
                    </a:lnTo>
                    <a:lnTo>
                      <a:pt x="9724144" y="273194"/>
                    </a:lnTo>
                    <a:lnTo>
                      <a:pt x="10491473" y="1040523"/>
                    </a:lnTo>
                    <a:lnTo>
                      <a:pt x="10491473" y="4877076"/>
                    </a:lnTo>
                    <a:lnTo>
                      <a:pt x="10083708" y="4877076"/>
                    </a:lnTo>
                    <a:lnTo>
                      <a:pt x="9976858" y="4718650"/>
                    </a:lnTo>
                    <a:lnTo>
                      <a:pt x="9017366" y="4718650"/>
                    </a:lnTo>
                    <a:lnTo>
                      <a:pt x="8910516" y="4877076"/>
                    </a:lnTo>
                    <a:lnTo>
                      <a:pt x="767329" y="4877076"/>
                    </a:lnTo>
                    <a:lnTo>
                      <a:pt x="0" y="4109747"/>
                    </a:lnTo>
                    <a:lnTo>
                      <a:pt x="0" y="3233529"/>
                    </a:lnTo>
                    <a:lnTo>
                      <a:pt x="177598" y="3068263"/>
                    </a:lnTo>
                    <a:lnTo>
                      <a:pt x="177598" y="2401062"/>
                    </a:lnTo>
                    <a:lnTo>
                      <a:pt x="0" y="2235796"/>
                    </a:lnTo>
                    <a:lnTo>
                      <a:pt x="0" y="273194"/>
                    </a:lnTo>
                    <a:lnTo>
                      <a:pt x="433369" y="273194"/>
                    </a:lnTo>
                    <a:lnTo>
                      <a:pt x="673292" y="1376"/>
                    </a:lnTo>
                    <a:lnTo>
                      <a:pt x="2113993" y="1376"/>
                    </a:lnTo>
                    <a:lnTo>
                      <a:pt x="2353916" y="273194"/>
                    </a:lnTo>
                    <a:lnTo>
                      <a:pt x="7591712" y="273194"/>
                    </a:lnTo>
                    <a:close/>
                  </a:path>
                </a:pathLst>
              </a:custGeom>
              <a:noFill/>
              <a:ln>
                <a:solidFill>
                  <a:srgbClr val="6A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4" name="组合 133"/>
              <p:cNvGrpSpPr/>
              <p:nvPr/>
            </p:nvGrpSpPr>
            <p:grpSpPr>
              <a:xfrm flipH="1">
                <a:off x="8703444" y="1553441"/>
                <a:ext cx="1573211" cy="303301"/>
                <a:chOff x="8522049" y="1552754"/>
                <a:chExt cx="1547284" cy="303301"/>
              </a:xfrm>
            </p:grpSpPr>
            <p:sp>
              <p:nvSpPr>
                <p:cNvPr id="3" name="平行四边形 2"/>
                <p:cNvSpPr/>
                <p:nvPr/>
              </p:nvSpPr>
              <p:spPr>
                <a:xfrm>
                  <a:off x="9478425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</a:endParaRPr>
                </a:p>
              </p:txBody>
            </p:sp>
            <p:sp>
              <p:nvSpPr>
                <p:cNvPr id="126" name="平行四边形 125"/>
                <p:cNvSpPr/>
                <p:nvPr/>
              </p:nvSpPr>
              <p:spPr>
                <a:xfrm>
                  <a:off x="9006937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</a:endParaRPr>
                </a:p>
              </p:txBody>
            </p:sp>
            <p:sp>
              <p:nvSpPr>
                <p:cNvPr id="127" name="平行四边形 126"/>
                <p:cNvSpPr/>
                <p:nvPr/>
              </p:nvSpPr>
              <p:spPr>
                <a:xfrm>
                  <a:off x="8522049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</a:endParaRPr>
                </a:p>
              </p:txBody>
            </p:sp>
          </p:grpSp>
        </p:grpSp>
        <p:sp>
          <p:nvSpPr>
            <p:cNvPr id="118" name="平行四边形 117"/>
            <p:cNvSpPr/>
            <p:nvPr/>
          </p:nvSpPr>
          <p:spPr>
            <a:xfrm>
              <a:off x="1376073" y="1554130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</a:endParaRPr>
            </a:p>
          </p:txBody>
        </p:sp>
        <p:sp>
          <p:nvSpPr>
            <p:cNvPr id="119" name="平行四边形 118"/>
            <p:cNvSpPr/>
            <p:nvPr/>
          </p:nvSpPr>
          <p:spPr>
            <a:xfrm>
              <a:off x="1860961" y="1555506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</a:endParaRPr>
            </a:p>
          </p:txBody>
        </p:sp>
        <p:sp>
          <p:nvSpPr>
            <p:cNvPr id="120" name="平行四边形 119"/>
            <p:cNvSpPr/>
            <p:nvPr/>
          </p:nvSpPr>
          <p:spPr>
            <a:xfrm>
              <a:off x="2332449" y="1554130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4695" y="810895"/>
            <a:ext cx="4598035" cy="262255"/>
            <a:chOff x="611" y="1760"/>
            <a:chExt cx="7241" cy="413"/>
          </a:xfrm>
          <a:solidFill>
            <a:srgbClr val="6AE7FF"/>
          </a:solidFill>
        </p:grpSpPr>
        <p:sp>
          <p:nvSpPr>
            <p:cNvPr id="4" name="矩形 3"/>
            <p:cNvSpPr/>
            <p:nvPr/>
          </p:nvSpPr>
          <p:spPr>
            <a:xfrm>
              <a:off x="5477" y="1760"/>
              <a:ext cx="2059" cy="1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611" y="1996"/>
              <a:ext cx="5169" cy="72"/>
            </a:xfrm>
            <a:prstGeom prst="parallelogram">
              <a:avLst>
                <a:gd name="adj" fmla="val 3175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6279" y="1984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6548" y="1984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6820" y="1984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7428" y="1976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3094" y="2173"/>
              <a:ext cx="4759" cy="0"/>
            </a:xfrm>
            <a:prstGeom prst="line">
              <a:avLst/>
            </a:prstGeom>
            <a:grpFill/>
            <a:ln>
              <a:solidFill>
                <a:srgbClr val="6AE7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4256722" y="1246048"/>
            <a:ext cx="367855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前 言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E02CCE0-DCFC-4B1B-A56C-7E73F81E0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64" y="2352853"/>
            <a:ext cx="5897943" cy="292417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56405" y="494648"/>
            <a:ext cx="3679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目录 </a:t>
            </a:r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/ </a:t>
            </a:r>
            <a:r>
              <a:rPr lang="en-US" altLang="zh-CN" sz="20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56626" y="2322737"/>
            <a:ext cx="81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454211" y="2419257"/>
            <a:ext cx="3180080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实现思路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24153" y="2322737"/>
            <a:ext cx="81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7521738" y="2419257"/>
            <a:ext cx="3180080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所用</a:t>
            </a:r>
            <a:r>
              <a:rPr lang="en-US" altLang="zh-CN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API</a:t>
            </a:r>
            <a:endParaRPr lang="zh-CN" altLang="en-US" sz="2000" b="1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56626" y="3767942"/>
            <a:ext cx="81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2454211" y="3864462"/>
            <a:ext cx="3180080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实现低配版贪吃蛇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 animBg="1"/>
      <p:bldP spid="11" grpId="1" animBg="1"/>
      <p:bldP spid="12" grpId="0"/>
      <p:bldP spid="13" grpId="0" animBg="1"/>
      <p:bldP spid="13" grpId="1" animBg="1"/>
      <p:bldP spid="32" grpId="0"/>
      <p:bldP spid="33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09465" y="2141855"/>
            <a:ext cx="7581900" cy="5080"/>
            <a:chOff x="7259" y="3373"/>
            <a:chExt cx="11940" cy="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0" y="4707255"/>
            <a:ext cx="8279130" cy="5080"/>
            <a:chOff x="0" y="7413"/>
            <a:chExt cx="13038" cy="8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480945" y="2644775"/>
            <a:ext cx="1513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dirty="0">
                <a:solidFill>
                  <a:srgbClr val="6AE7FF"/>
                </a:solidFill>
              </a:rPr>
              <a:t>01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67891" y="2919581"/>
            <a:ext cx="7824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AE7FF"/>
                </a:solidFill>
              </a:rPr>
              <a:t>实现思路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5818CD3-641F-401B-8942-4B393A492A2D}"/>
              </a:ext>
            </a:extLst>
          </p:cNvPr>
          <p:cNvSpPr/>
          <p:nvPr/>
        </p:nvSpPr>
        <p:spPr>
          <a:xfrm>
            <a:off x="1023455" y="2223083"/>
            <a:ext cx="1132515" cy="1954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绘</a:t>
            </a:r>
            <a:endParaRPr lang="en-US" altLang="zh-CN" dirty="0"/>
          </a:p>
          <a:p>
            <a:pPr algn="ctr"/>
            <a:r>
              <a:rPr lang="zh-CN" altLang="en-US" dirty="0"/>
              <a:t>制</a:t>
            </a:r>
            <a:endParaRPr lang="en-US" altLang="zh-CN" dirty="0"/>
          </a:p>
          <a:p>
            <a:pPr algn="ctr"/>
            <a:r>
              <a:rPr lang="zh-CN" altLang="en-US" dirty="0"/>
              <a:t>三</a:t>
            </a:r>
            <a:endParaRPr lang="en-US" altLang="zh-CN" dirty="0"/>
          </a:p>
          <a:p>
            <a:pPr algn="ctr"/>
            <a:r>
              <a:rPr lang="zh-CN" altLang="en-US" dirty="0"/>
              <a:t>角</a:t>
            </a:r>
            <a:endParaRPr lang="en-US" altLang="zh-CN" dirty="0"/>
          </a:p>
          <a:p>
            <a:pPr algn="ctr"/>
            <a:r>
              <a:rPr lang="zh-CN" altLang="en-US" dirty="0"/>
              <a:t>形</a:t>
            </a:r>
            <a:endParaRPr lang="en-US" altLang="zh-CN" dirty="0"/>
          </a:p>
          <a:p>
            <a:pPr algn="ctr"/>
            <a:r>
              <a:rPr lang="zh-CN" altLang="en-US" dirty="0"/>
              <a:t>（非自动）</a:t>
            </a: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EFAC743E-B382-42A4-9F90-DDB67E8CBA1D}"/>
              </a:ext>
            </a:extLst>
          </p:cNvPr>
          <p:cNvSpPr/>
          <p:nvPr/>
        </p:nvSpPr>
        <p:spPr>
          <a:xfrm>
            <a:off x="2363643" y="2965508"/>
            <a:ext cx="1132514" cy="4697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A78320C-56C0-4562-BD9E-EF60111E2D5E}"/>
              </a:ext>
            </a:extLst>
          </p:cNvPr>
          <p:cNvSpPr/>
          <p:nvPr/>
        </p:nvSpPr>
        <p:spPr>
          <a:xfrm>
            <a:off x="3538102" y="2223082"/>
            <a:ext cx="469783" cy="1954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自动化</a:t>
            </a:r>
          </a:p>
        </p:txBody>
      </p:sp>
      <p:sp>
        <p:nvSpPr>
          <p:cNvPr id="8" name="箭头: 下 7">
            <a:extLst>
              <a:ext uri="{FF2B5EF4-FFF2-40B4-BE49-F238E27FC236}">
                <a16:creationId xmlns:a16="http://schemas.microsoft.com/office/drawing/2014/main" id="{FC37AB97-D079-49B9-810A-14B6A8983737}"/>
              </a:ext>
            </a:extLst>
          </p:cNvPr>
          <p:cNvSpPr/>
          <p:nvPr/>
        </p:nvSpPr>
        <p:spPr>
          <a:xfrm>
            <a:off x="2687644" y="1644243"/>
            <a:ext cx="318783" cy="1421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AFFD680-40B0-4160-B44E-1F27D6148934}"/>
              </a:ext>
            </a:extLst>
          </p:cNvPr>
          <p:cNvSpPr txBox="1"/>
          <p:nvPr/>
        </p:nvSpPr>
        <p:spPr>
          <a:xfrm>
            <a:off x="1425011" y="1193118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dirty="0" err="1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requestAnimationFrame</a:t>
            </a:r>
            <a:endParaRPr lang="en-US" altLang="zh-CN" b="0" dirty="0">
              <a:solidFill>
                <a:schemeClr val="bg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C68DD01F-6960-47F2-A924-00D4BED68019}"/>
              </a:ext>
            </a:extLst>
          </p:cNvPr>
          <p:cNvSpPr/>
          <p:nvPr/>
        </p:nvSpPr>
        <p:spPr>
          <a:xfrm>
            <a:off x="4298934" y="2965508"/>
            <a:ext cx="1934085" cy="4697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控制方向</a:t>
            </a:r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D86968A5-4E37-449E-A852-6CD13546370F}"/>
              </a:ext>
            </a:extLst>
          </p:cNvPr>
          <p:cNvSpPr/>
          <p:nvPr/>
        </p:nvSpPr>
        <p:spPr>
          <a:xfrm rot="10800000">
            <a:off x="4797520" y="4907554"/>
            <a:ext cx="318783" cy="98990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00154E2-D3B5-41A3-9928-CAF01328E4BC}"/>
              </a:ext>
            </a:extLst>
          </p:cNvPr>
          <p:cNvSpPr txBox="1"/>
          <p:nvPr/>
        </p:nvSpPr>
        <p:spPr>
          <a:xfrm>
            <a:off x="3680805" y="5780013"/>
            <a:ext cx="2552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 err="1">
                <a:solidFill>
                  <a:srgbClr val="EFF0EB"/>
                </a:solidFill>
                <a:effectLst/>
                <a:latin typeface="Consolas" panose="020B0609020204030204" pitchFamily="49" charset="0"/>
              </a:rPr>
              <a:t>document.onkeydown</a:t>
            </a:r>
            <a:endParaRPr lang="en-US" altLang="zh-CN" b="0" dirty="0">
              <a:solidFill>
                <a:srgbClr val="EFF0EB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07FBD4A-D4B1-4CE0-A08E-FD4BF462576D}"/>
              </a:ext>
            </a:extLst>
          </p:cNvPr>
          <p:cNvSpPr/>
          <p:nvPr/>
        </p:nvSpPr>
        <p:spPr>
          <a:xfrm>
            <a:off x="6455980" y="1451294"/>
            <a:ext cx="1124497" cy="989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X+count1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38EC41A-F17E-4BB5-946E-291E40E1DBAA}"/>
              </a:ext>
            </a:extLst>
          </p:cNvPr>
          <p:cNvSpPr/>
          <p:nvPr/>
        </p:nvSpPr>
        <p:spPr>
          <a:xfrm>
            <a:off x="6455981" y="2621558"/>
            <a:ext cx="1124496" cy="989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Y+count2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503E34F-02EB-440D-BD4E-0B0126C9B2E7}"/>
              </a:ext>
            </a:extLst>
          </p:cNvPr>
          <p:cNvSpPr/>
          <p:nvPr/>
        </p:nvSpPr>
        <p:spPr>
          <a:xfrm>
            <a:off x="6472015" y="3858934"/>
            <a:ext cx="1108462" cy="989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Z+count3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3C0F931-EC3F-4B9E-8A60-AA883BD45FAE}"/>
              </a:ext>
            </a:extLst>
          </p:cNvPr>
          <p:cNvSpPr/>
          <p:nvPr/>
        </p:nvSpPr>
        <p:spPr>
          <a:xfrm>
            <a:off x="3772993" y="4303552"/>
            <a:ext cx="2443247" cy="534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Count1/Count2/Count3</a:t>
            </a:r>
            <a:endParaRPr lang="zh-CN" altLang="en-US" dirty="0"/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E260A81A-6FF3-4881-BC31-C3B0BC01F804}"/>
              </a:ext>
            </a:extLst>
          </p:cNvPr>
          <p:cNvSpPr/>
          <p:nvPr/>
        </p:nvSpPr>
        <p:spPr>
          <a:xfrm rot="10800000">
            <a:off x="4789740" y="3305257"/>
            <a:ext cx="318783" cy="98990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83E612BD-D387-42C4-9DCE-01A7455A152F}"/>
              </a:ext>
            </a:extLst>
          </p:cNvPr>
          <p:cNvSpPr/>
          <p:nvPr/>
        </p:nvSpPr>
        <p:spPr>
          <a:xfrm>
            <a:off x="7742292" y="2963410"/>
            <a:ext cx="1934085" cy="4697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4D4BDE4-1E5C-4B81-BEBC-0A509AA344BC}"/>
              </a:ext>
            </a:extLst>
          </p:cNvPr>
          <p:cNvSpPr/>
          <p:nvPr/>
        </p:nvSpPr>
        <p:spPr>
          <a:xfrm>
            <a:off x="9747449" y="1562450"/>
            <a:ext cx="1124497" cy="3275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Shader</a:t>
            </a:r>
            <a:endParaRPr lang="zh-CN" altLang="en-US" dirty="0"/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09465" y="2141855"/>
            <a:ext cx="7581900" cy="5080"/>
            <a:chOff x="7259" y="3373"/>
            <a:chExt cx="11940" cy="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0" y="4707255"/>
            <a:ext cx="8279130" cy="5080"/>
            <a:chOff x="0" y="7413"/>
            <a:chExt cx="13038" cy="8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480945" y="2644775"/>
            <a:ext cx="1513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dirty="0">
                <a:solidFill>
                  <a:srgbClr val="6AE7FF"/>
                </a:solidFill>
              </a:rPr>
              <a:t>02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67891" y="2919581"/>
            <a:ext cx="7220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AE7FF"/>
                </a:solidFill>
              </a:rPr>
              <a:t>所用</a:t>
            </a:r>
            <a:r>
              <a:rPr lang="en-US" altLang="zh-CN" sz="6000" dirty="0">
                <a:solidFill>
                  <a:srgbClr val="6AE7FF"/>
                </a:solidFill>
              </a:rPr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1627919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7128FD68-D5FF-4C7F-8A88-831A47FC58B3}"/>
              </a:ext>
            </a:extLst>
          </p:cNvPr>
          <p:cNvSpPr txBox="1"/>
          <p:nvPr/>
        </p:nvSpPr>
        <p:spPr>
          <a:xfrm>
            <a:off x="750776" y="278178"/>
            <a:ext cx="2869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 err="1">
                <a:solidFill>
                  <a:schemeClr val="bg1"/>
                </a:solidFill>
                <a:effectLst/>
                <a:latin typeface="Helvetica Neue"/>
              </a:rPr>
              <a:t>requestAnimationFrame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1CFF6E7-E18A-446A-A4D5-65D08789E0A3}"/>
              </a:ext>
            </a:extLst>
          </p:cNvPr>
          <p:cNvSpPr txBox="1"/>
          <p:nvPr/>
        </p:nvSpPr>
        <p:spPr>
          <a:xfrm>
            <a:off x="878047" y="1726168"/>
            <a:ext cx="10435905" cy="2989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特点：</a:t>
            </a:r>
            <a:endParaRPr lang="en-US" altLang="zh-CN" sz="2000" b="1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【1】requestAnimationFrame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会把每一帧中的所有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DOM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操作集中起来，在一次重绘或回流中就完成，并且重绘或回流的时间间隔紧紧跟随浏览器的刷新频率</a:t>
            </a:r>
          </a:p>
          <a:p>
            <a:pPr algn="l">
              <a:lnSpc>
                <a:spcPct val="150000"/>
              </a:lnSpc>
            </a:pPr>
            <a:r>
              <a:rPr lang="en-US" altLang="zh-CN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【2】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在隐藏或不可见的元素中，</a:t>
            </a:r>
            <a:r>
              <a:rPr lang="en-US" altLang="zh-CN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requestAnimationFrame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将不会进行重绘或回流，这当然就意味着更少的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CPU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、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GPU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和内存使用量</a:t>
            </a:r>
          </a:p>
          <a:p>
            <a:pPr algn="l">
              <a:lnSpc>
                <a:spcPct val="150000"/>
              </a:lnSpc>
            </a:pPr>
            <a:r>
              <a:rPr lang="en-US" altLang="zh-CN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【3】requestAnimationFrame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是由浏览器专门为动画提供的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API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，在运行时浏览器会自动优化方法的调用，并且如果页面不是激活状态下的话，动画会自动暂停，有效节省了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CPU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开销</a:t>
            </a:r>
          </a:p>
        </p:txBody>
      </p:sp>
    </p:spTree>
    <p:extLst>
      <p:ext uri="{BB962C8B-B14F-4D97-AF65-F5344CB8AC3E}">
        <p14:creationId xmlns:p14="http://schemas.microsoft.com/office/powerpoint/2010/main" val="111444582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>
            <a:extLst>
              <a:ext uri="{FF2B5EF4-FFF2-40B4-BE49-F238E27FC236}">
                <a16:creationId xmlns:a16="http://schemas.microsoft.com/office/drawing/2014/main" id="{19791B58-3C3A-4510-89E1-362DC7AF7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505" y="1668014"/>
            <a:ext cx="3615106" cy="600679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2380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300" dirty="0">
                <a:solidFill>
                  <a:srgbClr val="F8F8F2"/>
                </a:solidFill>
                <a:latin typeface="Consolas" panose="020B0609020204030204" pitchFamily="49" charset="0"/>
              </a:rPr>
              <a:t>window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A6E22E"/>
                </a:solidFill>
                <a:effectLst/>
                <a:latin typeface="Consolas" panose="020B0609020204030204" pitchFamily="49" charset="0"/>
              </a:rPr>
              <a:t>requestAnimationFrame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A6E22E"/>
                </a:solidFill>
                <a:effectLst/>
                <a:latin typeface="Consolas" panose="020B0609020204030204" pitchFamily="49" charset="0"/>
              </a:rPr>
              <a:t>callback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 </a:t>
            </a:r>
            <a:endParaRPr kumimoji="0" lang="zh-CN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0EA308F4-17F9-45FC-87DA-3DAE386C7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350" y="798543"/>
            <a:ext cx="5172871" cy="2339617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2380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300" dirty="0">
                <a:solidFill>
                  <a:srgbClr val="F8F8F2"/>
                </a:solidFill>
                <a:latin typeface="Consolas" panose="020B0609020204030204" pitchFamily="49" charset="0"/>
              </a:rPr>
              <a:t>window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A6E22E"/>
                </a:solidFill>
                <a:effectLst/>
                <a:latin typeface="Consolas" panose="020B0609020204030204" pitchFamily="49" charset="0"/>
              </a:rPr>
              <a:t>requestAnimFrame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66D9EF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(){ 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66D9E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zh-CN" altLang="zh-CN" sz="1200" b="0" i="0" u="none" strike="noStrike" cap="none" normalizeH="0" baseline="0" dirty="0">
              <a:ln>
                <a:noFill/>
              </a:ln>
              <a:solidFill>
                <a:srgbClr val="F8F8F2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300" dirty="0">
                <a:solidFill>
                  <a:srgbClr val="F8F8F2"/>
                </a:solidFill>
                <a:latin typeface="Consolas" panose="020B0609020204030204" pitchFamily="49" charset="0"/>
              </a:rPr>
              <a:t>window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A6E22E"/>
                </a:solidFill>
                <a:effectLst/>
                <a:latin typeface="Consolas" panose="020B0609020204030204" pitchFamily="49" charset="0"/>
              </a:rPr>
              <a:t>requestAnimationFrame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||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zh-CN" altLang="zh-CN" sz="1200" b="0" i="0" u="none" strike="noStrike" cap="none" normalizeH="0" baseline="0" dirty="0">
              <a:ln>
                <a:noFill/>
              </a:ln>
              <a:solidFill>
                <a:srgbClr val="F8F8F2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300" dirty="0">
                <a:solidFill>
                  <a:srgbClr val="F8F8F2"/>
                </a:solidFill>
                <a:latin typeface="Consolas" panose="020B0609020204030204" pitchFamily="49" charset="0"/>
              </a:rPr>
              <a:t>window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A6E22E"/>
                </a:solidFill>
                <a:effectLst/>
                <a:latin typeface="Consolas" panose="020B0609020204030204" pitchFamily="49" charset="0"/>
              </a:rPr>
              <a:t>webkitRequestAnimationFrame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||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zh-CN" altLang="zh-CN" sz="1200" b="0" i="0" u="none" strike="noStrike" cap="none" normalizeH="0" baseline="0" dirty="0">
              <a:ln>
                <a:noFill/>
              </a:ln>
              <a:solidFill>
                <a:srgbClr val="F8F8F2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300" dirty="0">
                <a:solidFill>
                  <a:srgbClr val="F8F8F2"/>
                </a:solidFill>
                <a:latin typeface="Consolas" panose="020B0609020204030204" pitchFamily="49" charset="0"/>
              </a:rPr>
              <a:t>window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A6E22E"/>
                </a:solidFill>
                <a:effectLst/>
                <a:latin typeface="Consolas" panose="020B0609020204030204" pitchFamily="49" charset="0"/>
              </a:rPr>
              <a:t>mozRequestAnimationFrame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||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zh-CN" altLang="zh-CN" sz="1200" b="0" i="0" u="none" strike="noStrike" cap="none" normalizeH="0" baseline="0" dirty="0">
              <a:ln>
                <a:noFill/>
              </a:ln>
              <a:solidFill>
                <a:srgbClr val="F8F8F2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300" dirty="0">
                <a:solidFill>
                  <a:srgbClr val="F8F8F2"/>
                </a:solidFill>
                <a:latin typeface="Consolas" panose="020B0609020204030204" pitchFamily="49" charset="0"/>
              </a:rPr>
              <a:t>window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A6E22E"/>
                </a:solidFill>
                <a:effectLst/>
                <a:latin typeface="Consolas" panose="020B0609020204030204" pitchFamily="49" charset="0"/>
              </a:rPr>
              <a:t>oRequestAnimationFrame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||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zh-CN" altLang="zh-CN" sz="1200" b="0" i="0" u="none" strike="noStrike" cap="none" normalizeH="0" baseline="0" dirty="0">
              <a:ln>
                <a:noFill/>
              </a:ln>
              <a:solidFill>
                <a:srgbClr val="F8F8F2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300" dirty="0">
                <a:solidFill>
                  <a:srgbClr val="F8F8F2"/>
                </a:solidFill>
                <a:latin typeface="Consolas" panose="020B0609020204030204" pitchFamily="49" charset="0"/>
              </a:rPr>
              <a:t>window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A6E22E"/>
                </a:solidFill>
                <a:effectLst/>
                <a:latin typeface="Consolas" panose="020B0609020204030204" pitchFamily="49" charset="0"/>
              </a:rPr>
              <a:t>msRequestAnimationFrame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||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66D9EF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A6E22E"/>
                </a:solidFill>
                <a:effectLst/>
                <a:latin typeface="Consolas" panose="020B0609020204030204" pitchFamily="49" charset="0"/>
              </a:rPr>
              <a:t>callback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){ </a:t>
            </a:r>
            <a:endParaRPr kumimoji="0" lang="zh-CN" altLang="zh-CN" sz="1200" b="0" i="0" u="none" strike="noStrike" cap="none" normalizeH="0" baseline="0" dirty="0">
              <a:ln>
                <a:noFill/>
              </a:ln>
              <a:solidFill>
                <a:srgbClr val="F8F8F2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300" dirty="0">
                <a:solidFill>
                  <a:srgbClr val="F8F8F2"/>
                </a:solidFill>
                <a:latin typeface="Consolas" panose="020B0609020204030204" pitchFamily="49" charset="0"/>
              </a:rPr>
              <a:t>window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A6E22E"/>
                </a:solidFill>
                <a:effectLst/>
                <a:latin typeface="Consolas" panose="020B0609020204030204" pitchFamily="49" charset="0"/>
              </a:rPr>
              <a:t>setTimeout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A6E22E"/>
                </a:solidFill>
                <a:effectLst/>
                <a:latin typeface="Consolas" panose="020B0609020204030204" pitchFamily="49" charset="0"/>
              </a:rPr>
              <a:t>callback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AE81FF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F92672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AE81FF"/>
                </a:solidFill>
                <a:effectLst/>
                <a:latin typeface="Consolas" panose="020B0609020204030204" pitchFamily="49" charset="0"/>
              </a:rPr>
              <a:t>60</a:t>
            </a:r>
            <a:r>
              <a:rPr kumimoji="0" lang="zh-CN" altLang="zh-CN" sz="13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); }; })();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64F3414-0321-445A-A2CB-F7FDE23A308C}"/>
              </a:ext>
            </a:extLst>
          </p:cNvPr>
          <p:cNvSpPr txBox="1"/>
          <p:nvPr/>
        </p:nvSpPr>
        <p:spPr>
          <a:xfrm>
            <a:off x="588067" y="3519486"/>
            <a:ext cx="10583613" cy="1290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Consolas" panose="020B0609020204030204" pitchFamily="49" charset="0"/>
              </a:rPr>
              <a:t>大多数电脑显示器的刷新频率是</a:t>
            </a:r>
            <a:r>
              <a:rPr lang="en-US" altLang="zh-CN" dirty="0">
                <a:solidFill>
                  <a:schemeClr val="bg1"/>
                </a:solidFill>
                <a:latin typeface="Consolas" panose="020B0609020204030204" pitchFamily="49" charset="0"/>
              </a:rPr>
              <a:t>60Hz</a:t>
            </a:r>
            <a:r>
              <a:rPr lang="zh-CN" altLang="en-US" dirty="0">
                <a:solidFill>
                  <a:schemeClr val="bg1"/>
                </a:solidFill>
                <a:latin typeface="Consolas" panose="020B0609020204030204" pitchFamily="49" charset="0"/>
              </a:rPr>
              <a:t>，大概相当于每秒钟重绘</a:t>
            </a:r>
            <a:r>
              <a:rPr lang="en-US" altLang="zh-CN" dirty="0">
                <a:solidFill>
                  <a:schemeClr val="bg1"/>
                </a:solidFill>
                <a:latin typeface="Consolas" panose="020B0609020204030204" pitchFamily="49" charset="0"/>
              </a:rPr>
              <a:t>60</a:t>
            </a:r>
            <a:r>
              <a:rPr lang="zh-CN" altLang="en-US" dirty="0">
                <a:solidFill>
                  <a:schemeClr val="bg1"/>
                </a:solidFill>
                <a:latin typeface="Consolas" panose="020B0609020204030204" pitchFamily="49" charset="0"/>
              </a:rPr>
              <a:t>次。大多数浏览器都会对重绘操作加以限制，不超过显示器的重绘频率，因为即使超过那个频率用户体验也不会有提升。因此，最平滑动画的最佳循环间隔是</a:t>
            </a:r>
            <a:r>
              <a:rPr lang="en-US" altLang="zh-CN" dirty="0">
                <a:solidFill>
                  <a:schemeClr val="bg1"/>
                </a:solidFill>
                <a:latin typeface="Consolas" panose="020B0609020204030204" pitchFamily="49" charset="0"/>
              </a:rPr>
              <a:t>1000ms/60</a:t>
            </a:r>
            <a:r>
              <a:rPr lang="zh-CN" altLang="en-US" dirty="0">
                <a:solidFill>
                  <a:schemeClr val="bg1"/>
                </a:solidFill>
                <a:latin typeface="Consolas" panose="020B0609020204030204" pitchFamily="49" charset="0"/>
              </a:rPr>
              <a:t>，约等于</a:t>
            </a:r>
            <a:r>
              <a:rPr lang="en-US" altLang="zh-CN" dirty="0">
                <a:solidFill>
                  <a:schemeClr val="bg1"/>
                </a:solidFill>
                <a:latin typeface="Consolas" panose="020B0609020204030204" pitchFamily="49" charset="0"/>
              </a:rPr>
              <a:t>16.6ms</a:t>
            </a:r>
            <a:r>
              <a:rPr lang="zh-CN" altLang="en-US" dirty="0">
                <a:solidFill>
                  <a:schemeClr val="bg1"/>
                </a:solidFill>
                <a:latin typeface="Consolas" panose="020B0609020204030204" pitchFamily="49" charset="0"/>
              </a:rPr>
              <a:t>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58F2B84-AB42-4EDF-B7BE-8952014BF979}"/>
              </a:ext>
            </a:extLst>
          </p:cNvPr>
          <p:cNvSpPr txBox="1"/>
          <p:nvPr/>
        </p:nvSpPr>
        <p:spPr>
          <a:xfrm>
            <a:off x="128720" y="1614975"/>
            <a:ext cx="81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4DCF622-0EA7-419F-AA94-72A2FE839254}"/>
              </a:ext>
            </a:extLst>
          </p:cNvPr>
          <p:cNvSpPr txBox="1"/>
          <p:nvPr/>
        </p:nvSpPr>
        <p:spPr>
          <a:xfrm>
            <a:off x="5276215" y="1668014"/>
            <a:ext cx="81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09465" y="2141855"/>
            <a:ext cx="7581900" cy="5080"/>
            <a:chOff x="7259" y="3373"/>
            <a:chExt cx="11940" cy="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0" y="4707255"/>
            <a:ext cx="8279130" cy="5080"/>
            <a:chOff x="0" y="7413"/>
            <a:chExt cx="13038" cy="8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480945" y="2644775"/>
            <a:ext cx="1513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dirty="0">
                <a:solidFill>
                  <a:srgbClr val="6AE7FF"/>
                </a:solidFill>
              </a:rPr>
              <a:t>03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67891" y="2919581"/>
            <a:ext cx="7220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AE7FF"/>
                </a:solidFill>
              </a:rPr>
              <a:t>实现低配版贪吃蛇</a:t>
            </a:r>
          </a:p>
        </p:txBody>
      </p:sp>
    </p:spTree>
    <p:extLst>
      <p:ext uri="{BB962C8B-B14F-4D97-AF65-F5344CB8AC3E}">
        <p14:creationId xmlns:p14="http://schemas.microsoft.com/office/powerpoint/2010/main" val="3928670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334</Words>
  <Application>Microsoft Office PowerPoint</Application>
  <PresentationFormat>宽屏</PresentationFormat>
  <Paragraphs>61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Helvetica Neue</vt:lpstr>
      <vt:lpstr>等线</vt:lpstr>
      <vt:lpstr>微软雅黑</vt:lpstr>
      <vt:lpstr>Arial</vt:lpstr>
      <vt:lpstr>Calibri</vt:lpstr>
      <vt:lpstr>Consolas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JialeiZhai@163.com</cp:lastModifiedBy>
  <cp:revision>21</cp:revision>
  <dcterms:created xsi:type="dcterms:W3CDTF">2017-07-15T13:06:00Z</dcterms:created>
  <dcterms:modified xsi:type="dcterms:W3CDTF">2022-03-22T09:24:01Z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2052-10.1.0.6489</vt:lpwstr>
  </property>
</Properties>
</file>