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7" r:id="rId6"/>
    <p:sldId id="293" r:id="rId7"/>
    <p:sldId id="287" r:id="rId8"/>
    <p:sldId id="292" r:id="rId9"/>
    <p:sldId id="294" r:id="rId10"/>
    <p:sldId id="288" r:id="rId11"/>
    <p:sldId id="277" r:id="rId12"/>
    <p:sldId id="264" r:id="rId13"/>
    <p:sldId id="272" r:id="rId14"/>
    <p:sldId id="266" r:id="rId15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7FF"/>
    <a:srgbClr val="04497D"/>
    <a:srgbClr val="27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8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7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2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42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3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0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1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3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3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nblogs.com/bsman/p/6196871.html" TargetMode="External"/><Relationship Id="rId4" Type="http://schemas.openxmlformats.org/officeDocument/2006/relationships/hyperlink" Target="https://zhuanlan.zhihu.com/p/525902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64279" y="2663190"/>
            <a:ext cx="698802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en-US" altLang="zh-CN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ebGL</a:t>
            </a:r>
            <a:r>
              <a:rPr lang="zh-CN" altLang="en-US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纹理</a:t>
            </a:r>
            <a:endParaRPr sz="5400" dirty="0">
              <a:solidFill>
                <a:srgbClr val="6AE7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57615" y="1588770"/>
            <a:ext cx="231838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2022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5455" y="4227254"/>
            <a:ext cx="1820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讲解人：冰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3B96BB-301C-4E80-9FFE-A604E1D1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47"/>
            <a:ext cx="1754496" cy="20073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单纹理实例</a:t>
            </a:r>
          </a:p>
        </p:txBody>
      </p:sp>
    </p:spTree>
    <p:extLst>
      <p:ext uri="{BB962C8B-B14F-4D97-AF65-F5344CB8AC3E}">
        <p14:creationId xmlns:p14="http://schemas.microsoft.com/office/powerpoint/2010/main" val="3928670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DDAA5D-54AB-4D65-A2BF-BE56D75C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69" y="360727"/>
            <a:ext cx="8734730" cy="62749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81996" y="2919581"/>
            <a:ext cx="694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多重纹理实例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789402-FE38-4D09-83DA-DE8D4D2E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5" y="226502"/>
            <a:ext cx="9170894" cy="54822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8500" y="2399030"/>
            <a:ext cx="547814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600" b="1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488AB-D12D-420E-8349-766A1D10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095"/>
            <a:ext cx="1594300" cy="1608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ED8BA2-C556-4458-B120-FA7C5269CFD4}"/>
              </a:ext>
            </a:extLst>
          </p:cNvPr>
          <p:cNvSpPr/>
          <p:nvPr/>
        </p:nvSpPr>
        <p:spPr>
          <a:xfrm>
            <a:off x="217435" y="4697269"/>
            <a:ext cx="115943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微信功能号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D344D8-48B3-4743-8395-7EB7623FA45A}"/>
              </a:ext>
            </a:extLst>
          </p:cNvPr>
          <p:cNvSpPr/>
          <p:nvPr/>
        </p:nvSpPr>
        <p:spPr>
          <a:xfrm>
            <a:off x="1770796" y="5610874"/>
            <a:ext cx="115943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同名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Bilibili</a:t>
            </a:r>
            <a:r>
              <a:rPr lang="en-US" altLang="zh-CN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\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csdn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 rot="10800000" flipH="1">
            <a:off x="856022" y="1246049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695" y="810895"/>
            <a:ext cx="4598035" cy="262255"/>
            <a:chOff x="611" y="1760"/>
            <a:chExt cx="7241" cy="413"/>
          </a:xfrm>
          <a:solidFill>
            <a:srgbClr val="6AE7FF"/>
          </a:solidFill>
        </p:grpSpPr>
        <p:sp>
          <p:nvSpPr>
            <p:cNvPr id="4" name="矩形 3"/>
            <p:cNvSpPr/>
            <p:nvPr/>
          </p:nvSpPr>
          <p:spPr>
            <a:xfrm>
              <a:off x="5477" y="1760"/>
              <a:ext cx="2059" cy="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611" y="1996"/>
              <a:ext cx="5169" cy="72"/>
            </a:xfrm>
            <a:prstGeom prst="parallelogram">
              <a:avLst>
                <a:gd name="adj" fmla="val 3175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79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6548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820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428" y="1976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094" y="2173"/>
              <a:ext cx="4759" cy="0"/>
            </a:xfrm>
            <a:prstGeom prst="line">
              <a:avLst/>
            </a:prstGeom>
            <a:grpFill/>
            <a:ln>
              <a:solidFill>
                <a:srgbClr val="6AE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256722" y="1246048"/>
            <a:ext cx="367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前 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166994-F68C-4B6A-8B80-CB211E67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60" y="2426404"/>
            <a:ext cx="5130123" cy="2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7C8FF8-022D-4B8D-B969-DA06E34BF1CE}"/>
              </a:ext>
            </a:extLst>
          </p:cNvPr>
          <p:cNvSpPr txBox="1"/>
          <p:nvPr/>
        </p:nvSpPr>
        <p:spPr>
          <a:xfrm>
            <a:off x="7796131" y="342900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越狱</a:t>
            </a:r>
            <a:r>
              <a:rPr lang="en-US" altLang="zh-CN" sz="32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zh-CN" altLang="en-US" sz="32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56405" y="494648"/>
            <a:ext cx="367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0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48237" y="2314348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45822" y="2410868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WebGL</a:t>
            </a: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纹理映射原理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15764" y="2314348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13349" y="2410868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纹理映射实现关键过程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48237" y="3751164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445822" y="3847684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单纹理实例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1208C10-35AD-4523-9CD7-F9CA2E6D022E}"/>
              </a:ext>
            </a:extLst>
          </p:cNvPr>
          <p:cNvSpPr txBox="1"/>
          <p:nvPr/>
        </p:nvSpPr>
        <p:spPr>
          <a:xfrm>
            <a:off x="6515764" y="3740678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7" name="圆角矩形 32">
            <a:extLst>
              <a:ext uri="{FF2B5EF4-FFF2-40B4-BE49-F238E27FC236}">
                <a16:creationId xmlns:a16="http://schemas.microsoft.com/office/drawing/2014/main" id="{F687F1EA-1577-4CD0-9E19-F5C404CC6796}"/>
              </a:ext>
            </a:extLst>
          </p:cNvPr>
          <p:cNvSpPr/>
          <p:nvPr/>
        </p:nvSpPr>
        <p:spPr>
          <a:xfrm>
            <a:off x="7513349" y="3837198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多重纹理实例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32" grpId="0"/>
      <p:bldP spid="33" grpId="0" animBg="1"/>
      <p:bldP spid="33" grpId="1" animBg="1"/>
      <p:bldP spid="16" grpId="0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82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纹理映射原理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47E7795-B475-4B57-924A-981660A245DD}"/>
              </a:ext>
            </a:extLst>
          </p:cNvPr>
          <p:cNvSpPr/>
          <p:nvPr/>
        </p:nvSpPr>
        <p:spPr>
          <a:xfrm>
            <a:off x="4790112" y="497277"/>
            <a:ext cx="1649832" cy="45971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DDEC7D-5790-46CA-9C7A-606BB3D2448E}"/>
              </a:ext>
            </a:extLst>
          </p:cNvPr>
          <p:cNvSpPr/>
          <p:nvPr/>
        </p:nvSpPr>
        <p:spPr>
          <a:xfrm>
            <a:off x="4985864" y="757338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TEXTURE0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E1E386-D9C9-463C-AA0F-0AA708E1D88E}"/>
              </a:ext>
            </a:extLst>
          </p:cNvPr>
          <p:cNvSpPr/>
          <p:nvPr/>
        </p:nvSpPr>
        <p:spPr>
          <a:xfrm>
            <a:off x="4985864" y="1373036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TEXTURE1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8FEB43-41DA-4D39-BB86-D7BB47B770CF}"/>
              </a:ext>
            </a:extLst>
          </p:cNvPr>
          <p:cNvSpPr/>
          <p:nvPr/>
        </p:nvSpPr>
        <p:spPr>
          <a:xfrm>
            <a:off x="4985864" y="1988734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TEXTURE2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CFD60A2-17AC-49DE-A76F-39AE33606E7D}"/>
              </a:ext>
            </a:extLst>
          </p:cNvPr>
          <p:cNvSpPr/>
          <p:nvPr/>
        </p:nvSpPr>
        <p:spPr>
          <a:xfrm>
            <a:off x="4985864" y="2604432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C660A2-22BF-4A88-A562-C67914AB69F5}"/>
              </a:ext>
            </a:extLst>
          </p:cNvPr>
          <p:cNvSpPr/>
          <p:nvPr/>
        </p:nvSpPr>
        <p:spPr>
          <a:xfrm>
            <a:off x="4985864" y="3220130"/>
            <a:ext cx="12303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6D2B288-F565-4B84-9BFD-2F923FFD333B}"/>
              </a:ext>
            </a:extLst>
          </p:cNvPr>
          <p:cNvSpPr/>
          <p:nvPr/>
        </p:nvSpPr>
        <p:spPr>
          <a:xfrm>
            <a:off x="4943917" y="3835828"/>
            <a:ext cx="1305881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TEXTURE30 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4FBAA01-549A-420C-8CE8-1A1351C6DE72}"/>
              </a:ext>
            </a:extLst>
          </p:cNvPr>
          <p:cNvSpPr/>
          <p:nvPr/>
        </p:nvSpPr>
        <p:spPr>
          <a:xfrm>
            <a:off x="4943917" y="4451526"/>
            <a:ext cx="1305880" cy="36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TEXTURE31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079A355-8A67-4B22-B7C6-E7A7453D6BC3}"/>
              </a:ext>
            </a:extLst>
          </p:cNvPr>
          <p:cNvSpPr/>
          <p:nvPr/>
        </p:nvSpPr>
        <p:spPr>
          <a:xfrm>
            <a:off x="6635696" y="2577748"/>
            <a:ext cx="755009" cy="4362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D0A0B4F-F707-4B2A-8719-C1703B64BFDC}"/>
              </a:ext>
            </a:extLst>
          </p:cNvPr>
          <p:cNvSpPr/>
          <p:nvPr/>
        </p:nvSpPr>
        <p:spPr>
          <a:xfrm>
            <a:off x="7390705" y="1803555"/>
            <a:ext cx="1767270" cy="19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bindTexture</a:t>
            </a:r>
            <a:endParaRPr lang="zh-CN" altLang="en-US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C614454-354A-40EF-946C-5308EC719080}"/>
              </a:ext>
            </a:extLst>
          </p:cNvPr>
          <p:cNvSpPr/>
          <p:nvPr/>
        </p:nvSpPr>
        <p:spPr>
          <a:xfrm>
            <a:off x="9353727" y="2621130"/>
            <a:ext cx="755009" cy="4362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C8DAD2-1785-473E-8D64-CA08BCBE9144}"/>
              </a:ext>
            </a:extLst>
          </p:cNvPr>
          <p:cNvSpPr/>
          <p:nvPr/>
        </p:nvSpPr>
        <p:spPr>
          <a:xfrm>
            <a:off x="10108736" y="1846937"/>
            <a:ext cx="1767270" cy="19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uniform1i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67EFB73-9641-43C1-BAC2-C079F92BDDD8}"/>
              </a:ext>
            </a:extLst>
          </p:cNvPr>
          <p:cNvSpPr/>
          <p:nvPr/>
        </p:nvSpPr>
        <p:spPr>
          <a:xfrm>
            <a:off x="4021128" y="67112"/>
            <a:ext cx="8170872" cy="52095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4D6E088-6F87-4F09-88D9-57BD6E8FCD6D}"/>
              </a:ext>
            </a:extLst>
          </p:cNvPr>
          <p:cNvSpPr/>
          <p:nvPr/>
        </p:nvSpPr>
        <p:spPr>
          <a:xfrm>
            <a:off x="4731393" y="182076"/>
            <a:ext cx="1767270" cy="496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activeTexture</a:t>
            </a:r>
            <a:endParaRPr lang="zh-CN" altLang="en-US" dirty="0"/>
          </a:p>
        </p:txBody>
      </p:sp>
      <p:sp>
        <p:nvSpPr>
          <p:cNvPr id="34" name="对话气泡: 矩形 33">
            <a:extLst>
              <a:ext uri="{FF2B5EF4-FFF2-40B4-BE49-F238E27FC236}">
                <a16:creationId xmlns:a16="http://schemas.microsoft.com/office/drawing/2014/main" id="{A755849F-039B-4F3A-A27F-26653EC3F925}"/>
              </a:ext>
            </a:extLst>
          </p:cNvPr>
          <p:cNvSpPr/>
          <p:nvPr/>
        </p:nvSpPr>
        <p:spPr>
          <a:xfrm>
            <a:off x="743824" y="400353"/>
            <a:ext cx="1778466" cy="975416"/>
          </a:xfrm>
          <a:prstGeom prst="wedgeRectCallout">
            <a:avLst>
              <a:gd name="adj1" fmla="val 129390"/>
              <a:gd name="adj2" fmla="val -28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赋值</a:t>
            </a:r>
            <a:r>
              <a:rPr lang="en-US" altLang="zh-CN" dirty="0"/>
              <a:t>Shader</a:t>
            </a:r>
            <a:endParaRPr lang="zh-CN" altLang="en-US" dirty="0"/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BE585036-9837-4205-9DA5-A07F075176FE}"/>
              </a:ext>
            </a:extLst>
          </p:cNvPr>
          <p:cNvSpPr/>
          <p:nvPr/>
        </p:nvSpPr>
        <p:spPr>
          <a:xfrm>
            <a:off x="1372997" y="1474411"/>
            <a:ext cx="520119" cy="7633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B659C70-2ED9-47DD-B55A-9CFD8400B751}"/>
              </a:ext>
            </a:extLst>
          </p:cNvPr>
          <p:cNvSpPr/>
          <p:nvPr/>
        </p:nvSpPr>
        <p:spPr>
          <a:xfrm>
            <a:off x="755020" y="2211400"/>
            <a:ext cx="1767270" cy="706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Shader</a:t>
            </a:r>
            <a:r>
              <a:rPr lang="zh-CN" altLang="en-US" dirty="0"/>
              <a:t>运算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95C028CE-9AC0-4AD0-98CD-58D93C85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4" y="5094444"/>
            <a:ext cx="3699022" cy="1682387"/>
          </a:xfrm>
          <a:prstGeom prst="rect">
            <a:avLst/>
          </a:prstGeom>
        </p:spPr>
      </p:pic>
      <p:sp>
        <p:nvSpPr>
          <p:cNvPr id="39" name="箭头: 下 38">
            <a:extLst>
              <a:ext uri="{FF2B5EF4-FFF2-40B4-BE49-F238E27FC236}">
                <a16:creationId xmlns:a16="http://schemas.microsoft.com/office/drawing/2014/main" id="{BEADE6D1-70F9-4735-83C3-A370FDDFB691}"/>
              </a:ext>
            </a:extLst>
          </p:cNvPr>
          <p:cNvSpPr/>
          <p:nvPr/>
        </p:nvSpPr>
        <p:spPr>
          <a:xfrm>
            <a:off x="1367409" y="3047301"/>
            <a:ext cx="520119" cy="7633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C3D34BB-C7AF-4E03-9A4A-3E58107C7FE3}"/>
              </a:ext>
            </a:extLst>
          </p:cNvPr>
          <p:cNvSpPr/>
          <p:nvPr/>
        </p:nvSpPr>
        <p:spPr>
          <a:xfrm>
            <a:off x="755030" y="3851596"/>
            <a:ext cx="1767270" cy="706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赋值给</a:t>
            </a:r>
            <a:r>
              <a:rPr lang="en-US" altLang="zh-CN" dirty="0" err="1"/>
              <a:t>gl_FragColor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F04D17F-1D30-444C-992A-AF42A3605A07}"/>
              </a:ext>
            </a:extLst>
          </p:cNvPr>
          <p:cNvCxnSpPr>
            <a:cxnSpLocks/>
          </p:cNvCxnSpPr>
          <p:nvPr/>
        </p:nvCxnSpPr>
        <p:spPr>
          <a:xfrm>
            <a:off x="2360118" y="4451526"/>
            <a:ext cx="995478" cy="1040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view">
            <a:extLst>
              <a:ext uri="{FF2B5EF4-FFF2-40B4-BE49-F238E27FC236}">
                <a16:creationId xmlns:a16="http://schemas.microsoft.com/office/drawing/2014/main" id="{56A87E7D-B799-46E1-A3CB-C09E9384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1" y="1844879"/>
            <a:ext cx="5700494" cy="29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F66AB9-9EB5-4D73-8CFF-34253B25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596" y="1844879"/>
            <a:ext cx="5700494" cy="29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9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82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纹理映射实现关键过程</a:t>
            </a:r>
          </a:p>
        </p:txBody>
      </p:sp>
    </p:spTree>
    <p:extLst>
      <p:ext uri="{BB962C8B-B14F-4D97-AF65-F5344CB8AC3E}">
        <p14:creationId xmlns:p14="http://schemas.microsoft.com/office/powerpoint/2010/main" val="1627919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7F79B4-2EBF-46E2-832A-E98AC3547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4" y="1033552"/>
            <a:ext cx="6078198" cy="2975661"/>
          </a:xfrm>
          <a:prstGeom prst="rect">
            <a:avLst/>
          </a:prstGeom>
        </p:spPr>
      </p:pic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F243CF73-09AB-4C49-BC7F-ECAC2FC67A91}"/>
              </a:ext>
            </a:extLst>
          </p:cNvPr>
          <p:cNvSpPr/>
          <p:nvPr/>
        </p:nvSpPr>
        <p:spPr>
          <a:xfrm>
            <a:off x="6845372" y="302004"/>
            <a:ext cx="4723002" cy="310393"/>
          </a:xfrm>
          <a:prstGeom prst="borderCallout2">
            <a:avLst>
              <a:gd name="adj1" fmla="val 18750"/>
              <a:gd name="adj2" fmla="val -8333"/>
              <a:gd name="adj3" fmla="val 59291"/>
              <a:gd name="adj4" fmla="val -18088"/>
              <a:gd name="adj5" fmla="val 327857"/>
              <a:gd name="adj6" fmla="val -77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绑定纹理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6171ED-78F7-4E26-A9BD-6F0F19659057}"/>
              </a:ext>
            </a:extLst>
          </p:cNvPr>
          <p:cNvSpPr txBox="1"/>
          <p:nvPr/>
        </p:nvSpPr>
        <p:spPr>
          <a:xfrm>
            <a:off x="3045204" y="294709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加载本地图片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4F8386-44EF-4213-A200-75A19942D129}"/>
              </a:ext>
            </a:extLst>
          </p:cNvPr>
          <p:cNvSpPr txBox="1"/>
          <p:nvPr/>
        </p:nvSpPr>
        <p:spPr>
          <a:xfrm>
            <a:off x="3625443" y="108882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图片纹理处理</a:t>
            </a:r>
          </a:p>
        </p:txBody>
      </p:sp>
      <p:sp>
        <p:nvSpPr>
          <p:cNvPr id="18" name="标注: 弯曲线形 17">
            <a:extLst>
              <a:ext uri="{FF2B5EF4-FFF2-40B4-BE49-F238E27FC236}">
                <a16:creationId xmlns:a16="http://schemas.microsoft.com/office/drawing/2014/main" id="{79152171-ADD7-4535-A864-0F7CCB283334}"/>
              </a:ext>
            </a:extLst>
          </p:cNvPr>
          <p:cNvSpPr/>
          <p:nvPr/>
        </p:nvSpPr>
        <p:spPr>
          <a:xfrm>
            <a:off x="6845372" y="778430"/>
            <a:ext cx="4723002" cy="310393"/>
          </a:xfrm>
          <a:prstGeom prst="borderCallout2">
            <a:avLst>
              <a:gd name="adj1" fmla="val 59291"/>
              <a:gd name="adj2" fmla="val -873"/>
              <a:gd name="adj3" fmla="val 59291"/>
              <a:gd name="adj4" fmla="val -18088"/>
              <a:gd name="adj5" fmla="val 214343"/>
              <a:gd name="adj6" fmla="val -31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加载纹理图像，配置属性，在</a:t>
            </a:r>
            <a:r>
              <a:rPr lang="en-US" altLang="zh-CN" sz="1600" dirty="0" err="1">
                <a:solidFill>
                  <a:schemeClr val="bg1"/>
                </a:solidFill>
              </a:rPr>
              <a:t>webgl</a:t>
            </a:r>
            <a:r>
              <a:rPr lang="zh-CN" altLang="en-US" sz="1600" dirty="0">
                <a:solidFill>
                  <a:schemeClr val="bg1"/>
                </a:solidFill>
              </a:rPr>
              <a:t>中使用它</a:t>
            </a:r>
          </a:p>
        </p:txBody>
      </p:sp>
      <p:sp>
        <p:nvSpPr>
          <p:cNvPr id="19" name="标注: 弯曲线形 18">
            <a:extLst>
              <a:ext uri="{FF2B5EF4-FFF2-40B4-BE49-F238E27FC236}">
                <a16:creationId xmlns:a16="http://schemas.microsoft.com/office/drawing/2014/main" id="{8CB06417-5CA6-4314-A26D-2D61A6D5467B}"/>
              </a:ext>
            </a:extLst>
          </p:cNvPr>
          <p:cNvSpPr/>
          <p:nvPr/>
        </p:nvSpPr>
        <p:spPr>
          <a:xfrm>
            <a:off x="6845372" y="1268530"/>
            <a:ext cx="4723002" cy="310393"/>
          </a:xfrm>
          <a:prstGeom prst="borderCallout2">
            <a:avLst>
              <a:gd name="adj1" fmla="val 59291"/>
              <a:gd name="adj2" fmla="val -873"/>
              <a:gd name="adj3" fmla="val 59291"/>
              <a:gd name="adj4" fmla="val -18088"/>
              <a:gd name="adj5" fmla="val 217046"/>
              <a:gd name="adj6" fmla="val -22689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配置纹理参数</a:t>
            </a: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A4CCBF9E-6F96-48BF-A7A9-900527E40D11}"/>
              </a:ext>
            </a:extLst>
          </p:cNvPr>
          <p:cNvSpPr/>
          <p:nvPr/>
        </p:nvSpPr>
        <p:spPr>
          <a:xfrm>
            <a:off x="5204721" y="1699284"/>
            <a:ext cx="553673" cy="50334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9569CF-435E-44CB-81C8-140045F6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74" y="4521132"/>
            <a:ext cx="6180137" cy="819150"/>
          </a:xfrm>
          <a:prstGeom prst="rect">
            <a:avLst/>
          </a:prstGeom>
        </p:spPr>
      </p:pic>
      <p:sp>
        <p:nvSpPr>
          <p:cNvPr id="12" name="标注: 线形 11">
            <a:extLst>
              <a:ext uri="{FF2B5EF4-FFF2-40B4-BE49-F238E27FC236}">
                <a16:creationId xmlns:a16="http://schemas.microsoft.com/office/drawing/2014/main" id="{10C53C56-9157-4629-85E0-1F75D950EE79}"/>
              </a:ext>
            </a:extLst>
          </p:cNvPr>
          <p:cNvSpPr/>
          <p:nvPr/>
        </p:nvSpPr>
        <p:spPr>
          <a:xfrm>
            <a:off x="6845372" y="2379418"/>
            <a:ext cx="5346627" cy="657398"/>
          </a:xfrm>
          <a:prstGeom prst="borderCallout1">
            <a:avLst>
              <a:gd name="adj1" fmla="val 55114"/>
              <a:gd name="adj2" fmla="val -548"/>
              <a:gd name="adj3" fmla="val 353511"/>
              <a:gd name="adj4" fmla="val -44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激活纹理区段</a:t>
            </a:r>
          </a:p>
        </p:txBody>
      </p:sp>
      <p:sp>
        <p:nvSpPr>
          <p:cNvPr id="20" name="标注: 线形 19">
            <a:extLst>
              <a:ext uri="{FF2B5EF4-FFF2-40B4-BE49-F238E27FC236}">
                <a16:creationId xmlns:a16="http://schemas.microsoft.com/office/drawing/2014/main" id="{8D44F79F-356B-4A74-9ED3-6253E7E744A6}"/>
              </a:ext>
            </a:extLst>
          </p:cNvPr>
          <p:cNvSpPr/>
          <p:nvPr/>
        </p:nvSpPr>
        <p:spPr>
          <a:xfrm>
            <a:off x="6845373" y="3414996"/>
            <a:ext cx="5346627" cy="657398"/>
          </a:xfrm>
          <a:prstGeom prst="borderCallout1">
            <a:avLst>
              <a:gd name="adj1" fmla="val 55114"/>
              <a:gd name="adj2" fmla="val -548"/>
              <a:gd name="adj3" fmla="val 227178"/>
              <a:gd name="adj4" fmla="val -37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绑定纹理</a:t>
            </a:r>
          </a:p>
        </p:txBody>
      </p:sp>
      <p:sp>
        <p:nvSpPr>
          <p:cNvPr id="21" name="标注: 线形 20">
            <a:extLst>
              <a:ext uri="{FF2B5EF4-FFF2-40B4-BE49-F238E27FC236}">
                <a16:creationId xmlns:a16="http://schemas.microsoft.com/office/drawing/2014/main" id="{A523D13A-DEE0-4C4E-BF3B-6A2B44D6875A}"/>
              </a:ext>
            </a:extLst>
          </p:cNvPr>
          <p:cNvSpPr/>
          <p:nvPr/>
        </p:nvSpPr>
        <p:spPr>
          <a:xfrm>
            <a:off x="6845371" y="4450574"/>
            <a:ext cx="5346627" cy="657398"/>
          </a:xfrm>
          <a:prstGeom prst="borderCallout1">
            <a:avLst>
              <a:gd name="adj1" fmla="val 55114"/>
              <a:gd name="adj2" fmla="val -548"/>
              <a:gd name="adj3" fmla="val 118710"/>
              <a:gd name="adj4" fmla="val -45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纹理赋值</a:t>
            </a:r>
          </a:p>
        </p:txBody>
      </p:sp>
    </p:spTree>
    <p:extLst>
      <p:ext uri="{BB962C8B-B14F-4D97-AF65-F5344CB8AC3E}">
        <p14:creationId xmlns:p14="http://schemas.microsoft.com/office/powerpoint/2010/main" val="111444582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057CEE-E75D-4C03-9DA0-C2AE07B9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7" y="0"/>
            <a:ext cx="6309732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664C92-EDC2-4EF5-A1B1-143F62566667}"/>
              </a:ext>
            </a:extLst>
          </p:cNvPr>
          <p:cNvSpPr txBox="1"/>
          <p:nvPr/>
        </p:nvSpPr>
        <p:spPr>
          <a:xfrm>
            <a:off x="7298422" y="4441862"/>
            <a:ext cx="4194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hlinkClick r:id="rId4"/>
              </a:rPr>
              <a:t>https://zhuanlan.zhihu.com/p/52590272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hlinkClick r:id="rId5"/>
              </a:rPr>
              <a:t>https://www.cnblogs.com/bsman/p/6196871.html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2118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152</Words>
  <Application>Microsoft Office PowerPoint</Application>
  <PresentationFormat>宽屏</PresentationFormat>
  <Paragraphs>62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JialeiZhai@163.com</cp:lastModifiedBy>
  <cp:revision>20</cp:revision>
  <dcterms:created xsi:type="dcterms:W3CDTF">2017-07-15T13:06:00Z</dcterms:created>
  <dcterms:modified xsi:type="dcterms:W3CDTF">2022-03-22T07:35:39Z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